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59"/>
  </p:notesMasterIdLst>
  <p:sldIdLst>
    <p:sldId id="257" r:id="rId2"/>
    <p:sldId id="258" r:id="rId3"/>
    <p:sldId id="461" r:id="rId4"/>
    <p:sldId id="463" r:id="rId5"/>
    <p:sldId id="584" r:id="rId6"/>
    <p:sldId id="585" r:id="rId7"/>
    <p:sldId id="586" r:id="rId8"/>
    <p:sldId id="587" r:id="rId9"/>
    <p:sldId id="588" r:id="rId10"/>
    <p:sldId id="589" r:id="rId11"/>
    <p:sldId id="599" r:id="rId12"/>
    <p:sldId id="590" r:id="rId13"/>
    <p:sldId id="591" r:id="rId14"/>
    <p:sldId id="592" r:id="rId15"/>
    <p:sldId id="521" r:id="rId16"/>
    <p:sldId id="467" r:id="rId17"/>
    <p:sldId id="522" r:id="rId18"/>
    <p:sldId id="468" r:id="rId19"/>
    <p:sldId id="469" r:id="rId20"/>
    <p:sldId id="593" r:id="rId21"/>
    <p:sldId id="594" r:id="rId22"/>
    <p:sldId id="596" r:id="rId23"/>
    <p:sldId id="470" r:id="rId24"/>
    <p:sldId id="581" r:id="rId25"/>
    <p:sldId id="471" r:id="rId26"/>
    <p:sldId id="472" r:id="rId27"/>
    <p:sldId id="582" r:id="rId28"/>
    <p:sldId id="598" r:id="rId29"/>
    <p:sldId id="474" r:id="rId30"/>
    <p:sldId id="523" r:id="rId31"/>
    <p:sldId id="482" r:id="rId32"/>
    <p:sldId id="484" r:id="rId33"/>
    <p:sldId id="485" r:id="rId34"/>
    <p:sldId id="486" r:id="rId35"/>
    <p:sldId id="487" r:id="rId36"/>
    <p:sldId id="524" r:id="rId37"/>
    <p:sldId id="489" r:id="rId38"/>
    <p:sldId id="490" r:id="rId39"/>
    <p:sldId id="491" r:id="rId40"/>
    <p:sldId id="526" r:id="rId41"/>
    <p:sldId id="500" r:id="rId42"/>
    <p:sldId id="501" r:id="rId43"/>
    <p:sldId id="528" r:id="rId44"/>
    <p:sldId id="503" r:id="rId45"/>
    <p:sldId id="504" r:id="rId46"/>
    <p:sldId id="505" r:id="rId47"/>
    <p:sldId id="506" r:id="rId48"/>
    <p:sldId id="507" r:id="rId49"/>
    <p:sldId id="508" r:id="rId50"/>
    <p:sldId id="509" r:id="rId51"/>
    <p:sldId id="580" r:id="rId52"/>
    <p:sldId id="530" r:id="rId53"/>
    <p:sldId id="602" r:id="rId54"/>
    <p:sldId id="603" r:id="rId55"/>
    <p:sldId id="531" r:id="rId56"/>
    <p:sldId id="541" r:id="rId57"/>
    <p:sldId id="542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9" autoAdjust="0"/>
    <p:restoredTop sz="91111" autoAdjust="0"/>
  </p:normalViewPr>
  <p:slideViewPr>
    <p:cSldViewPr snapToGrid="0" snapToObjects="1">
      <p:cViewPr>
        <p:scale>
          <a:sx n="87" d="100"/>
          <a:sy n="87" d="100"/>
        </p:scale>
        <p:origin x="111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B12AD0-1B99-4EFE-9D1D-53CA76ACA4DA}" type="doc">
      <dgm:prSet loTypeId="urn:microsoft.com/office/officeart/2009/layout/ReverseList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41E6BC86-1F6E-4255-84EE-9E8E6C6DE6E2}">
      <dgm:prSet phldrT="[Text]"/>
      <dgm:spPr/>
      <dgm:t>
        <a:bodyPr/>
        <a:lstStyle/>
        <a:p>
          <a:r>
            <a:rPr lang="en-US" dirty="0"/>
            <a:t>Teacher</a:t>
          </a:r>
        </a:p>
      </dgm:t>
    </dgm:pt>
    <dgm:pt modelId="{0585CC55-37CC-4959-8C48-896B0775441F}" type="parTrans" cxnId="{F3A774B9-BEB5-494F-AF3D-EE3734384ECC}">
      <dgm:prSet/>
      <dgm:spPr/>
      <dgm:t>
        <a:bodyPr/>
        <a:lstStyle/>
        <a:p>
          <a:endParaRPr lang="en-US"/>
        </a:p>
      </dgm:t>
    </dgm:pt>
    <dgm:pt modelId="{48AF2D36-41A6-4C35-A466-9CC0402F5B00}" type="sibTrans" cxnId="{F3A774B9-BEB5-494F-AF3D-EE3734384ECC}">
      <dgm:prSet/>
      <dgm:spPr/>
      <dgm:t>
        <a:bodyPr/>
        <a:lstStyle/>
        <a:p>
          <a:endParaRPr lang="en-US"/>
        </a:p>
      </dgm:t>
    </dgm:pt>
    <dgm:pt modelId="{97991F9F-282A-4C5B-A908-D8F4BDF5BE31}">
      <dgm:prSet phldrT="[Text]"/>
      <dgm:spPr/>
      <dgm:t>
        <a:bodyPr/>
        <a:lstStyle/>
        <a:p>
          <a:r>
            <a:rPr lang="en-US" dirty="0"/>
            <a:t>Student</a:t>
          </a:r>
        </a:p>
      </dgm:t>
    </dgm:pt>
    <dgm:pt modelId="{83F74A90-6D0D-43B1-9C93-C4C81E2C21DE}" type="parTrans" cxnId="{AF7A4D4C-0C5B-4043-9567-E822FEAC0F31}">
      <dgm:prSet/>
      <dgm:spPr/>
      <dgm:t>
        <a:bodyPr/>
        <a:lstStyle/>
        <a:p>
          <a:endParaRPr lang="en-US"/>
        </a:p>
      </dgm:t>
    </dgm:pt>
    <dgm:pt modelId="{BC9403C4-364A-49C7-847C-BE14B55A7195}" type="sibTrans" cxnId="{AF7A4D4C-0C5B-4043-9567-E822FEAC0F31}">
      <dgm:prSet/>
      <dgm:spPr/>
      <dgm:t>
        <a:bodyPr/>
        <a:lstStyle/>
        <a:p>
          <a:endParaRPr lang="en-US"/>
        </a:p>
      </dgm:t>
    </dgm:pt>
    <dgm:pt modelId="{0081DF58-309A-4FE2-A574-85A774FE5DF9}" type="pres">
      <dgm:prSet presAssocID="{A2B12AD0-1B99-4EFE-9D1D-53CA76ACA4DA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97F5EF5-A169-4E75-893E-1CBF1535EA4D}" type="pres">
      <dgm:prSet presAssocID="{A2B12AD0-1B99-4EFE-9D1D-53CA76ACA4DA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8FC50-40D8-47FE-8645-878A5960E50F}" type="pres">
      <dgm:prSet presAssocID="{A2B12AD0-1B99-4EFE-9D1D-53CA76ACA4DA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36C2615C-487A-49EB-A6E5-84D3A93BE305}" type="pres">
      <dgm:prSet presAssocID="{A2B12AD0-1B99-4EFE-9D1D-53CA76ACA4DA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0C1E5-A32D-4ED3-B71C-934660E11119}" type="pres">
      <dgm:prSet presAssocID="{A2B12AD0-1B99-4EFE-9D1D-53CA76ACA4DA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883DCC8-5AB2-418E-A421-91939D39E450}" type="pres">
      <dgm:prSet presAssocID="{A2B12AD0-1B99-4EFE-9D1D-53CA76ACA4DA}" presName="TopArrow" presStyleLbl="node1" presStyleIdx="0" presStyleCnt="2"/>
      <dgm:spPr/>
    </dgm:pt>
    <dgm:pt modelId="{D785C179-9251-4D9A-8473-668CACF5C5BC}" type="pres">
      <dgm:prSet presAssocID="{A2B12AD0-1B99-4EFE-9D1D-53CA76ACA4DA}" presName="BottomArrow" presStyleLbl="node1" presStyleIdx="1" presStyleCnt="2"/>
      <dgm:spPr/>
    </dgm:pt>
  </dgm:ptLst>
  <dgm:cxnLst>
    <dgm:cxn modelId="{AF7A4D4C-0C5B-4043-9567-E822FEAC0F31}" srcId="{A2B12AD0-1B99-4EFE-9D1D-53CA76ACA4DA}" destId="{97991F9F-282A-4C5B-A908-D8F4BDF5BE31}" srcOrd="1" destOrd="0" parTransId="{83F74A90-6D0D-43B1-9C93-C4C81E2C21DE}" sibTransId="{BC9403C4-364A-49C7-847C-BE14B55A7195}"/>
    <dgm:cxn modelId="{D5C6653D-E300-6C43-B1FD-A8AF5B7ED263}" type="presOf" srcId="{97991F9F-282A-4C5B-A908-D8F4BDF5BE31}" destId="{36C2615C-487A-49EB-A6E5-84D3A93BE305}" srcOrd="0" destOrd="0" presId="urn:microsoft.com/office/officeart/2009/layout/ReverseList"/>
    <dgm:cxn modelId="{A55E9A97-3717-AC4F-AB9B-275279019586}" type="presOf" srcId="{41E6BC86-1F6E-4255-84EE-9E8E6C6DE6E2}" destId="{D97F5EF5-A169-4E75-893E-1CBF1535EA4D}" srcOrd="0" destOrd="0" presId="urn:microsoft.com/office/officeart/2009/layout/ReverseList"/>
    <dgm:cxn modelId="{A36ABE9E-E1C9-7F43-92DB-6E58B2146953}" type="presOf" srcId="{A2B12AD0-1B99-4EFE-9D1D-53CA76ACA4DA}" destId="{0081DF58-309A-4FE2-A574-85A774FE5DF9}" srcOrd="0" destOrd="0" presId="urn:microsoft.com/office/officeart/2009/layout/ReverseList"/>
    <dgm:cxn modelId="{51EDF1B4-9281-7542-B9A9-9718F2D9D568}" type="presOf" srcId="{41E6BC86-1F6E-4255-84EE-9E8E6C6DE6E2}" destId="{DD88FC50-40D8-47FE-8645-878A5960E50F}" srcOrd="1" destOrd="0" presId="urn:microsoft.com/office/officeart/2009/layout/ReverseList"/>
    <dgm:cxn modelId="{F3A774B9-BEB5-494F-AF3D-EE3734384ECC}" srcId="{A2B12AD0-1B99-4EFE-9D1D-53CA76ACA4DA}" destId="{41E6BC86-1F6E-4255-84EE-9E8E6C6DE6E2}" srcOrd="0" destOrd="0" parTransId="{0585CC55-37CC-4959-8C48-896B0775441F}" sibTransId="{48AF2D36-41A6-4C35-A466-9CC0402F5B00}"/>
    <dgm:cxn modelId="{0AEC34A1-C706-FB43-BF6C-9EF649A63AA0}" type="presOf" srcId="{97991F9F-282A-4C5B-A908-D8F4BDF5BE31}" destId="{F4C0C1E5-A32D-4ED3-B71C-934660E11119}" srcOrd="1" destOrd="0" presId="urn:microsoft.com/office/officeart/2009/layout/ReverseList"/>
    <dgm:cxn modelId="{ECD642D2-9EDA-5941-BE1B-1808B1366106}" type="presParOf" srcId="{0081DF58-309A-4FE2-A574-85A774FE5DF9}" destId="{D97F5EF5-A169-4E75-893E-1CBF1535EA4D}" srcOrd="0" destOrd="0" presId="urn:microsoft.com/office/officeart/2009/layout/ReverseList"/>
    <dgm:cxn modelId="{73487546-9A64-B049-A005-EF944C3CF833}" type="presParOf" srcId="{0081DF58-309A-4FE2-A574-85A774FE5DF9}" destId="{DD88FC50-40D8-47FE-8645-878A5960E50F}" srcOrd="1" destOrd="0" presId="urn:microsoft.com/office/officeart/2009/layout/ReverseList"/>
    <dgm:cxn modelId="{BC81A3E3-2654-364F-9D2E-325A1772317A}" type="presParOf" srcId="{0081DF58-309A-4FE2-A574-85A774FE5DF9}" destId="{36C2615C-487A-49EB-A6E5-84D3A93BE305}" srcOrd="2" destOrd="0" presId="urn:microsoft.com/office/officeart/2009/layout/ReverseList"/>
    <dgm:cxn modelId="{FE24957C-A885-4245-8B7E-FECDAE135951}" type="presParOf" srcId="{0081DF58-309A-4FE2-A574-85A774FE5DF9}" destId="{F4C0C1E5-A32D-4ED3-B71C-934660E11119}" srcOrd="3" destOrd="0" presId="urn:microsoft.com/office/officeart/2009/layout/ReverseList"/>
    <dgm:cxn modelId="{96DC0F12-E747-BD4A-9460-E4D8FAD56EE8}" type="presParOf" srcId="{0081DF58-309A-4FE2-A574-85A774FE5DF9}" destId="{2883DCC8-5AB2-418E-A421-91939D39E450}" srcOrd="4" destOrd="0" presId="urn:microsoft.com/office/officeart/2009/layout/ReverseList"/>
    <dgm:cxn modelId="{4D95D102-0B8B-4F41-BB3C-BAE505039BEA}" type="presParOf" srcId="{0081DF58-309A-4FE2-A574-85A774FE5DF9}" destId="{D785C179-9251-4D9A-8473-668CACF5C5BC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8FC50-40D8-47FE-8645-878A5960E50F}">
      <dsp:nvSpPr>
        <dsp:cNvPr id="0" name=""/>
        <dsp:cNvSpPr/>
      </dsp:nvSpPr>
      <dsp:spPr>
        <a:xfrm rot="16200000">
          <a:off x="482599" y="1159641"/>
          <a:ext cx="2455563" cy="1500609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77800" rIns="160020" bIns="17780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Teacher</a:t>
          </a:r>
        </a:p>
      </dsp:txBody>
      <dsp:txXfrm rot="5400000">
        <a:off x="1033343" y="755432"/>
        <a:ext cx="1427342" cy="2309029"/>
      </dsp:txXfrm>
    </dsp:sp>
    <dsp:sp modelId="{F4C0C1E5-A32D-4ED3-B71C-934660E11119}">
      <dsp:nvSpPr>
        <dsp:cNvPr id="0" name=""/>
        <dsp:cNvSpPr/>
      </dsp:nvSpPr>
      <dsp:spPr>
        <a:xfrm rot="5400000">
          <a:off x="2051348" y="1159641"/>
          <a:ext cx="2455563" cy="1500609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-12069"/>
            <a:satOff val="-586"/>
            <a:lumOff val="14254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77800" rIns="106680" bIns="17780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Student</a:t>
          </a:r>
        </a:p>
      </dsp:txBody>
      <dsp:txXfrm rot="-5400000">
        <a:off x="2528825" y="755432"/>
        <a:ext cx="1427342" cy="2309029"/>
      </dsp:txXfrm>
    </dsp:sp>
    <dsp:sp modelId="{2883DCC8-5AB2-418E-A421-91939D39E450}">
      <dsp:nvSpPr>
        <dsp:cNvPr id="0" name=""/>
        <dsp:cNvSpPr/>
      </dsp:nvSpPr>
      <dsp:spPr>
        <a:xfrm>
          <a:off x="1710227" y="0"/>
          <a:ext cx="1568749" cy="156867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5C179-9251-4D9A-8473-668CACF5C5BC}">
      <dsp:nvSpPr>
        <dsp:cNvPr id="0" name=""/>
        <dsp:cNvSpPr/>
      </dsp:nvSpPr>
      <dsp:spPr>
        <a:xfrm rot="10800000">
          <a:off x="1710227" y="2250837"/>
          <a:ext cx="1568749" cy="156867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DDA89-C744-4943-B458-B4FF2BC70EB9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0B302-C447-7E46-88B7-B5D8B53B8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7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3.5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D3093-67C4-7244-A266-D6A8CB07121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3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F64A0E-7E47-5649-B75C-84712CE8C2F5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kchapa@esc1.ne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t.do/PadletCA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file:///localhost/Users/hildacano/Documents/2014-2015%20Networks/Job%20embedded%20training/Thinking%20Maps%20Spanish_English%20page%206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wmf"/><Relationship Id="rId3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wmf"/><Relationship Id="rId3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wmf"/><Relationship Id="rId3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i.ehow.com/images/GlobalPhoto/Articles/4551564/carve-main_Full.jpg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upload.wikimedia.org/wikipedia/commons/4/4c/Encore_at_mt_ellen.jpg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jpeg"/><Relationship Id="rId12" Type="http://schemas.openxmlformats.org/officeDocument/2006/relationships/image" Target="../media/image32.jpeg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.ehow.com/images/GlobalPhoto/Articles/4551564/carve-main_Full.jpg" TargetMode="External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8" Type="http://schemas.openxmlformats.org/officeDocument/2006/relationships/hyperlink" Target="http://upload.wikimedia.org/wikipedia/commons/4/4c/Encore_at_mt_ellen.jpg" TargetMode="External"/><Relationship Id="rId9" Type="http://schemas.openxmlformats.org/officeDocument/2006/relationships/image" Target="../media/image29.jpeg"/><Relationship Id="rId10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4.jpe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www.flocabulary.com/vocabulary-mini-games/" TargetMode="External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6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99163" y="3051276"/>
            <a:ext cx="7349658" cy="1524000"/>
          </a:xfrm>
        </p:spPr>
        <p:txBody>
          <a:bodyPr/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Sheltered Instruction</a:t>
            </a:r>
            <a:b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</a:b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WS# 90233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2254990" y="4731450"/>
            <a:ext cx="6407747" cy="990600"/>
          </a:xfrm>
        </p:spPr>
        <p:txBody>
          <a:bodyPr>
            <a:noAutofit/>
          </a:bodyPr>
          <a:lstStyle/>
          <a:p>
            <a:r>
              <a:rPr lang="en-US" sz="1800" b="1" dirty="0"/>
              <a:t>Karina E. Chapa, M.Ed.</a:t>
            </a:r>
          </a:p>
          <a:p>
            <a:r>
              <a:rPr lang="en-US" sz="1800" dirty="0"/>
              <a:t>Language Proficiency, </a:t>
            </a:r>
            <a:r>
              <a:rPr lang="en-US" sz="1800" dirty="0" err="1"/>
              <a:t>Biliteracy</a:t>
            </a:r>
            <a:r>
              <a:rPr lang="en-US" sz="1800" dirty="0"/>
              <a:t> and Cultural Diversity Director</a:t>
            </a:r>
          </a:p>
          <a:p>
            <a:r>
              <a:rPr lang="en-US" sz="1800" u="sng" dirty="0">
                <a:hlinkClick r:id="rId2"/>
              </a:rPr>
              <a:t>kchapa@esc1.net</a:t>
            </a:r>
            <a:endParaRPr lang="en-US" sz="1800" u="sng" dirty="0"/>
          </a:p>
          <a:p>
            <a:r>
              <a:rPr lang="en-US" sz="1800" dirty="0"/>
              <a:t>Twitter @esc1bilingual @</a:t>
            </a:r>
            <a:r>
              <a:rPr lang="en-US" sz="1800" dirty="0" err="1"/>
              <a:t>bilingualpride</a:t>
            </a:r>
            <a:endParaRPr lang="en-US" sz="1800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69" y="4811660"/>
            <a:ext cx="1226566" cy="122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257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05697" y="2123503"/>
            <a:ext cx="8077200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All content teachers                                   ARE language teachers!</a:t>
            </a:r>
            <a:endParaRPr lang="en-US" sz="2800" i="1" dirty="0">
              <a:solidFill>
                <a:schemeClr val="bg1"/>
              </a:solidFill>
              <a:ea typeface="ＭＳ Ｐゴシック" charset="0"/>
            </a:endParaRP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93616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78875" y="2479964"/>
            <a:ext cx="8077200" cy="1311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All content teachers                                   ARE language teachers!</a:t>
            </a:r>
            <a:endParaRPr lang="en-US" i="1" dirty="0">
              <a:solidFill>
                <a:schemeClr val="bg2">
                  <a:lumMod val="75000"/>
                </a:schemeClr>
              </a:solidFill>
              <a:ea typeface="ＭＳ Ｐゴシック" charset="0"/>
            </a:endParaRPr>
          </a:p>
        </p:txBody>
      </p:sp>
      <p:sp>
        <p:nvSpPr>
          <p:cNvPr id="197649" name="WordArt 17"/>
          <p:cNvSpPr>
            <a:spLocks noChangeArrowheads="1" noChangeShapeType="1" noTextEdit="1"/>
          </p:cNvSpPr>
          <p:nvPr/>
        </p:nvSpPr>
        <p:spPr bwMode="auto">
          <a:xfrm>
            <a:off x="450274" y="1413164"/>
            <a:ext cx="430770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charset="0"/>
                <a:ea typeface="Impact" charset="0"/>
                <a:cs typeface="Impact" charset="0"/>
              </a:rPr>
              <a:t>Speak like </a:t>
            </a:r>
            <a:r>
              <a:rPr lang="en-US" sz="36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charset="0"/>
                <a:ea typeface="Impact" charset="0"/>
                <a:cs typeface="Impact" charset="0"/>
              </a:rPr>
              <a:t>scientists!</a:t>
            </a:r>
          </a:p>
        </p:txBody>
      </p:sp>
      <p:sp>
        <p:nvSpPr>
          <p:cNvPr id="197650" name="WordArt 18"/>
          <p:cNvSpPr>
            <a:spLocks noChangeArrowheads="1" noChangeShapeType="1" noTextEdit="1"/>
          </p:cNvSpPr>
          <p:nvPr/>
        </p:nvSpPr>
        <p:spPr bwMode="auto">
          <a:xfrm>
            <a:off x="2279075" y="2251364"/>
            <a:ext cx="5485576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charset="0"/>
                <a:ea typeface="Impact" charset="0"/>
                <a:cs typeface="Impact" charset="0"/>
              </a:rPr>
              <a:t>Speak like </a:t>
            </a:r>
            <a:r>
              <a:rPr lang="en-US" sz="36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charset="0"/>
                <a:ea typeface="Impact" charset="0"/>
                <a:cs typeface="Impact" charset="0"/>
              </a:rPr>
              <a:t>mathematicians!</a:t>
            </a:r>
          </a:p>
        </p:txBody>
      </p:sp>
      <p:sp>
        <p:nvSpPr>
          <p:cNvPr id="197651" name="WordArt 19"/>
          <p:cNvSpPr>
            <a:spLocks noChangeArrowheads="1" noChangeShapeType="1" noTextEdit="1"/>
          </p:cNvSpPr>
          <p:nvPr/>
        </p:nvSpPr>
        <p:spPr bwMode="auto">
          <a:xfrm>
            <a:off x="4231037" y="3622964"/>
            <a:ext cx="4277388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charset="0"/>
                <a:ea typeface="Impact" charset="0"/>
                <a:cs typeface="Impact" charset="0"/>
              </a:rPr>
              <a:t>Speak like </a:t>
            </a:r>
            <a:r>
              <a:rPr lang="en-US" sz="36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charset="0"/>
                <a:ea typeface="Impact" charset="0"/>
                <a:cs typeface="Impact" charset="0"/>
              </a:rPr>
              <a:t>historians!</a:t>
            </a: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8295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9" grpId="0" animBg="1"/>
      <p:bldP spid="197650" grpId="0" animBg="1"/>
      <p:bldP spid="1976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7" name="Text Box 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876300" y="660977"/>
            <a:ext cx="7772400" cy="1250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14801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60521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06241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51961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Factors Affecting Second Language Acquisition</a:t>
            </a:r>
            <a:endParaRPr lang="en-US" sz="2500" dirty="0">
              <a:latin typeface="Arial" charset="0"/>
            </a:endParaRPr>
          </a:p>
        </p:txBody>
      </p:sp>
      <p:sp>
        <p:nvSpPr>
          <p:cNvPr id="159758" name="Text Box 14"/>
          <p:cNvSpPr txBox="1">
            <a:spLocks noChangeArrowheads="1"/>
          </p:cNvSpPr>
          <p:nvPr/>
        </p:nvSpPr>
        <p:spPr bwMode="auto">
          <a:xfrm>
            <a:off x="609600" y="2512579"/>
            <a:ext cx="8305800" cy="324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dirty="0">
                <a:latin typeface="Arial" charset="0"/>
              </a:rPr>
              <a:t>Motivation and attitude		</a:t>
            </a:r>
            <a:r>
              <a:rPr lang="en-US" altLang="en-US" sz="2500" dirty="0" smtClean="0">
                <a:latin typeface="Arial" charset="0"/>
              </a:rPr>
              <a:t>		Age</a:t>
            </a:r>
            <a:endParaRPr lang="en-US" altLang="en-US" sz="25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dirty="0">
                <a:latin typeface="Arial" charset="0"/>
              </a:rPr>
              <a:t>First language development	</a:t>
            </a:r>
            <a:r>
              <a:rPr lang="en-US" altLang="en-US" sz="2500" dirty="0" smtClean="0">
                <a:latin typeface="Arial" charset="0"/>
              </a:rPr>
              <a:t>	Personality</a:t>
            </a:r>
            <a:endParaRPr lang="en-US" altLang="en-US" sz="25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dirty="0">
                <a:latin typeface="Arial" charset="0"/>
              </a:rPr>
              <a:t>Language Distance			</a:t>
            </a:r>
            <a:r>
              <a:rPr lang="en-US" altLang="en-US" sz="2500" dirty="0" smtClean="0">
                <a:latin typeface="Arial" charset="0"/>
              </a:rPr>
              <a:t>		Access </a:t>
            </a:r>
            <a:r>
              <a:rPr lang="en-US" altLang="en-US" sz="2500" dirty="0">
                <a:latin typeface="Arial" charset="0"/>
              </a:rPr>
              <a:t>to the language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dirty="0">
                <a:latin typeface="Arial" charset="0"/>
              </a:rPr>
              <a:t>Cultural background		</a:t>
            </a:r>
            <a:r>
              <a:rPr lang="en-US" altLang="en-US" sz="2500" dirty="0" smtClean="0">
                <a:latin typeface="Arial" charset="0"/>
              </a:rPr>
              <a:t>		Peers </a:t>
            </a:r>
            <a:r>
              <a:rPr lang="en-US" altLang="en-US" sz="2500" dirty="0">
                <a:latin typeface="Arial" charset="0"/>
              </a:rPr>
              <a:t>and role models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dirty="0">
                <a:latin typeface="Arial" charset="0"/>
              </a:rPr>
              <a:t>Quality of </a:t>
            </a:r>
            <a:r>
              <a:rPr lang="en-US" altLang="en-US" sz="2500" dirty="0" smtClean="0">
                <a:latin typeface="Arial" charset="0"/>
              </a:rPr>
              <a:t>instruction</a:t>
            </a:r>
            <a:endParaRPr lang="en-US" altLang="en-US" sz="2000" i="1" dirty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 dirty="0">
                <a:latin typeface="Arial" charset="0"/>
              </a:rPr>
              <a:t>Take a Stand</a:t>
            </a:r>
            <a:endParaRPr lang="en-US" altLang="en-US" sz="2500" dirty="0">
              <a:latin typeface="Arial" charset="0"/>
            </a:endParaRP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61898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7" grpId="0" autoUpdateAnimBg="0"/>
      <p:bldP spid="15975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09164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Jigsaw Reading ~ </a:t>
            </a:r>
            <a:r>
              <a:rPr lang="en-US" dirty="0" err="1" smtClean="0"/>
              <a:t>Padlet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02"/>
          <a:stretch/>
        </p:blipFill>
        <p:spPr>
          <a:xfrm>
            <a:off x="583725" y="1067615"/>
            <a:ext cx="7865713" cy="3358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711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0600" y="4572000"/>
            <a:ext cx="60452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Jigsaw Reading </a:t>
            </a:r>
            <a:r>
              <a:rPr lang="en-US" dirty="0" err="1" smtClean="0"/>
              <a:t>Padlet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50900"/>
            <a:ext cx="7543800" cy="3886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Form groups of five.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Read your assigned section.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3 bullets summarizing the information.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Upload a picture or a video representing the information you read, along with the 3 bullets.</a:t>
            </a:r>
          </a:p>
          <a:p>
            <a:pPr marL="457200" indent="-457200">
              <a:buFont typeface="+mj-lt"/>
              <a:buAutoNum type="arabicPeriod"/>
            </a:pPr>
            <a:endParaRPr lang="en-US" sz="1400" dirty="0"/>
          </a:p>
          <a:p>
            <a:pPr marL="0" indent="0" algn="ctr">
              <a:buNone/>
            </a:pPr>
            <a:r>
              <a:rPr lang="en-US" sz="3600" dirty="0" smtClean="0">
                <a:hlinkClick r:id="rId2"/>
              </a:rPr>
              <a:t>http</a:t>
            </a:r>
            <a:r>
              <a:rPr lang="en-US" sz="3600" dirty="0">
                <a:hlinkClick r:id="rId2"/>
              </a:rPr>
              <a:t>://</a:t>
            </a:r>
            <a:r>
              <a:rPr lang="en-US" sz="3600" dirty="0" smtClean="0">
                <a:hlinkClick r:id="rId2"/>
              </a:rPr>
              <a:t>bit.do/PadletCAL</a:t>
            </a:r>
            <a:endParaRPr lang="en-US" sz="36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737100"/>
            <a:ext cx="1270000" cy="1270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247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Content and language objectives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4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62" y="1295400"/>
            <a:ext cx="2584904" cy="1600200"/>
          </a:xfrm>
        </p:spPr>
        <p:txBody>
          <a:bodyPr>
            <a:normAutofit/>
          </a:bodyPr>
          <a:lstStyle/>
          <a:p>
            <a:r>
              <a:rPr lang="en-US" sz="3600" dirty="0"/>
              <a:t>Anticipation Guide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86981" y="411401"/>
            <a:ext cx="3892550" cy="52086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err="1" smtClean="0"/>
              <a:t>kahoot.it</a:t>
            </a: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create.kahoot.it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53062" y="3015720"/>
            <a:ext cx="2094869" cy="660663"/>
          </a:xfrm>
        </p:spPr>
        <p:txBody>
          <a:bodyPr>
            <a:normAutofit/>
          </a:bodyPr>
          <a:lstStyle/>
          <a:p>
            <a:r>
              <a:rPr lang="en-US" sz="2400" dirty="0"/>
              <a:t>Let’s </a:t>
            </a:r>
            <a:r>
              <a:rPr lang="en-US" sz="2400" dirty="0" err="1"/>
              <a:t>Kahoot</a:t>
            </a:r>
            <a:r>
              <a:rPr lang="en-US" sz="2400" dirty="0"/>
              <a:t>!</a:t>
            </a:r>
          </a:p>
        </p:txBody>
      </p:sp>
      <p:pic>
        <p:nvPicPr>
          <p:cNvPr id="6" name="Picture 5" descr="Q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94" y="1808359"/>
            <a:ext cx="2414725" cy="2414725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94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62" y="1295400"/>
            <a:ext cx="2584904" cy="1600200"/>
          </a:xfrm>
        </p:spPr>
        <p:txBody>
          <a:bodyPr>
            <a:normAutofit/>
          </a:bodyPr>
          <a:lstStyle/>
          <a:p>
            <a:r>
              <a:rPr lang="en-US" sz="4000" dirty="0"/>
              <a:t>Round Table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53062" y="3015720"/>
            <a:ext cx="2094869" cy="660663"/>
          </a:xfrm>
        </p:spPr>
        <p:txBody>
          <a:bodyPr>
            <a:normAutofit/>
          </a:bodyPr>
          <a:lstStyle/>
          <a:p>
            <a:r>
              <a:rPr lang="en-US" sz="2400" dirty="0"/>
              <a:t>Let’s Write!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5715000"/>
          </a:xfrm>
        </p:spPr>
        <p:txBody>
          <a:bodyPr>
            <a:normAutofit/>
          </a:bodyPr>
          <a:lstStyle/>
          <a:p>
            <a:r>
              <a:rPr lang="en-US" dirty="0"/>
              <a:t>Divide a piece of paper in two sections</a:t>
            </a:r>
          </a:p>
          <a:p>
            <a:r>
              <a:rPr lang="en-US" dirty="0"/>
              <a:t>Create a T chart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Write everything you know about content and language objectives</a:t>
            </a:r>
          </a:p>
          <a:p>
            <a:r>
              <a:rPr lang="en-US" dirty="0"/>
              <a:t>15 seconds!</a:t>
            </a:r>
          </a:p>
          <a:p>
            <a:r>
              <a:rPr lang="en-US" dirty="0"/>
              <a:t>Pass your paper to your right!</a:t>
            </a:r>
          </a:p>
          <a:p>
            <a:r>
              <a:rPr lang="en-US" dirty="0"/>
              <a:t>Repeat!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391526" y="2194797"/>
            <a:ext cx="3477127" cy="1438746"/>
            <a:chOff x="4391526" y="2146669"/>
            <a:chExt cx="3477127" cy="143874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6087979" y="2213815"/>
              <a:ext cx="12032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391526" y="2454446"/>
              <a:ext cx="34771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463718" y="2153655"/>
              <a:ext cx="1696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Content Objectives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2200" y="2146669"/>
              <a:ext cx="1696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Language Objectives</a:t>
              </a:r>
            </a:p>
          </p:txBody>
        </p:sp>
      </p:grp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01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6219" y="1652941"/>
            <a:ext cx="2375327" cy="1600200"/>
          </a:xfrm>
        </p:spPr>
        <p:txBody>
          <a:bodyPr>
            <a:noAutofit/>
          </a:bodyPr>
          <a:lstStyle/>
          <a:p>
            <a:r>
              <a:rPr lang="en-US" sz="4000" dirty="0"/>
              <a:t>The What and the How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47100" y="870285"/>
            <a:ext cx="4285985" cy="4572000"/>
          </a:xfrm>
        </p:spPr>
        <p:txBody>
          <a:bodyPr>
            <a:noAutofit/>
          </a:bodyPr>
          <a:lstStyle/>
          <a:p>
            <a:r>
              <a:rPr lang="en-US" sz="2400" b="1" dirty="0"/>
              <a:t>Content Objectives come from the </a:t>
            </a:r>
            <a:r>
              <a:rPr lang="en-US" sz="2400" b="1" u="sng" dirty="0"/>
              <a:t>TEKS</a:t>
            </a:r>
          </a:p>
          <a:p>
            <a:pPr marL="0" indent="0">
              <a:buNone/>
            </a:pPr>
            <a:r>
              <a:rPr lang="en-US" sz="2400" i="1" u="sng" dirty="0"/>
              <a:t>What</a:t>
            </a:r>
            <a:r>
              <a:rPr lang="en-US" sz="2400" i="1" dirty="0"/>
              <a:t> am I going to learn?</a:t>
            </a:r>
          </a:p>
          <a:p>
            <a:endParaRPr lang="en-US" sz="2400" dirty="0"/>
          </a:p>
          <a:p>
            <a:r>
              <a:rPr lang="en-US" sz="2400" b="1" dirty="0"/>
              <a:t>Language Objectives come from the </a:t>
            </a:r>
            <a:r>
              <a:rPr lang="en-US" sz="2400" b="1" u="sng" dirty="0"/>
              <a:t>ELPS</a:t>
            </a:r>
          </a:p>
          <a:p>
            <a:pPr marL="0" indent="0">
              <a:buNone/>
            </a:pPr>
            <a:r>
              <a:rPr lang="en-US" sz="2400" i="1" u="sng" dirty="0"/>
              <a:t>How</a:t>
            </a:r>
            <a:r>
              <a:rPr lang="en-US" sz="2400" i="1" dirty="0"/>
              <a:t> will I demonstrate my learning </a:t>
            </a:r>
            <a:r>
              <a:rPr lang="en-US" i="1" dirty="0"/>
              <a:t>through </a:t>
            </a:r>
            <a:r>
              <a:rPr lang="en-US" i="1" dirty="0">
                <a:solidFill>
                  <a:srgbClr val="C00000"/>
                </a:solidFill>
              </a:rPr>
              <a:t>listening, speaking, reading and/or writing</a:t>
            </a:r>
            <a:r>
              <a:rPr lang="en-US" i="1" dirty="0"/>
              <a:t>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66219" y="2752898"/>
            <a:ext cx="2094869" cy="2895599"/>
          </a:xfrm>
        </p:spPr>
        <p:txBody>
          <a:bodyPr>
            <a:normAutofit/>
          </a:bodyPr>
          <a:lstStyle/>
          <a:p>
            <a:r>
              <a:rPr lang="en-US" sz="2400" dirty="0"/>
              <a:t>Content and Language Objectives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1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60833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Content Objective -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716" y="1348206"/>
            <a:ext cx="7339321" cy="3416300"/>
          </a:xfrm>
        </p:spPr>
        <p:txBody>
          <a:bodyPr>
            <a:noAutofit/>
          </a:bodyPr>
          <a:lstStyle/>
          <a:p>
            <a:r>
              <a:rPr lang="en-US" sz="2600" b="1" i="1" dirty="0">
                <a:solidFill>
                  <a:schemeClr val="tx1"/>
                </a:solidFill>
              </a:rPr>
              <a:t>Science TEKS:  </a:t>
            </a:r>
            <a:r>
              <a:rPr lang="en-US" sz="2600" u="sng" dirty="0">
                <a:solidFill>
                  <a:schemeClr val="tx1"/>
                </a:solidFill>
              </a:rPr>
              <a:t>Differentiate</a:t>
            </a:r>
            <a:r>
              <a:rPr lang="en-US" sz="2600" dirty="0">
                <a:solidFill>
                  <a:schemeClr val="tx1"/>
                </a:solidFill>
              </a:rPr>
              <a:t> between structure and function in plant and animal cell organelles including cell membrane, cell wall, nucleus, cytoplasm, mitochondria, chloroplast and vacuole. </a:t>
            </a:r>
          </a:p>
          <a:p>
            <a:pPr marL="0" indent="0">
              <a:buNone/>
            </a:pPr>
            <a:endParaRPr lang="en-US" sz="26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b="1" i="1" dirty="0">
                <a:solidFill>
                  <a:srgbClr val="660066"/>
                </a:solidFill>
              </a:rPr>
              <a:t>Student Friendly format:  </a:t>
            </a:r>
            <a:r>
              <a:rPr lang="en-US" sz="2600" dirty="0">
                <a:solidFill>
                  <a:srgbClr val="660066"/>
                </a:solidFill>
              </a:rPr>
              <a:t>Today I will </a:t>
            </a:r>
            <a:r>
              <a:rPr lang="en-US" sz="2600" u="sng" dirty="0">
                <a:solidFill>
                  <a:srgbClr val="660066"/>
                </a:solidFill>
              </a:rPr>
              <a:t>compare and contrast</a:t>
            </a:r>
            <a:r>
              <a:rPr lang="en-US" sz="2600" dirty="0">
                <a:solidFill>
                  <a:srgbClr val="660066"/>
                </a:solidFill>
              </a:rPr>
              <a:t> the </a:t>
            </a:r>
            <a:r>
              <a:rPr lang="en-US" sz="2600" b="1" dirty="0">
                <a:solidFill>
                  <a:srgbClr val="660066"/>
                </a:solidFill>
              </a:rPr>
              <a:t>cell structures and functions </a:t>
            </a:r>
            <a:r>
              <a:rPr lang="en-US" sz="2600" dirty="0">
                <a:solidFill>
                  <a:srgbClr val="660066"/>
                </a:solidFill>
              </a:rPr>
              <a:t>of plants and animals.</a:t>
            </a:r>
          </a:p>
          <a:p>
            <a:endParaRPr lang="en-US" sz="2600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6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60" y="3652993"/>
            <a:ext cx="3667194" cy="2283824"/>
          </a:xfrm>
        </p:spPr>
        <p:txBody>
          <a:bodyPr>
            <a:noAutofit/>
          </a:bodyPr>
          <a:lstStyle/>
          <a:p>
            <a:r>
              <a:rPr lang="en-US" sz="4400" dirty="0"/>
              <a:t>Professional Learning Essential Agreements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210" y="3155477"/>
            <a:ext cx="3440703" cy="228382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respectful of others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an active participant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Take care of your needs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Use electronic devices as learning tools</a:t>
            </a:r>
          </a:p>
          <a:p>
            <a:endParaRPr lang="en-US" sz="2400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2501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652" y="3982296"/>
            <a:ext cx="4573649" cy="1116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Connect! </a:t>
            </a:r>
            <a:br>
              <a:rPr lang="en-US" dirty="0" smtClean="0"/>
            </a:br>
            <a:r>
              <a:rPr lang="en-US" dirty="0" smtClean="0"/>
              <a:t>Student Expectations </a:t>
            </a:r>
            <a:br>
              <a:rPr lang="en-US" dirty="0" smtClean="0"/>
            </a:br>
            <a:r>
              <a:rPr lang="en-US" dirty="0" smtClean="0"/>
              <a:t>and Thinking Maps</a:t>
            </a:r>
            <a:endParaRPr lang="en-US" dirty="0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57" y="1507133"/>
            <a:ext cx="3007895" cy="346694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90791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490539"/>
            <a:ext cx="7415213" cy="5561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6595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60833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Content Objective -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754" y="194393"/>
            <a:ext cx="7339321" cy="3416300"/>
          </a:xfrm>
        </p:spPr>
        <p:txBody>
          <a:bodyPr>
            <a:noAutofit/>
          </a:bodyPr>
          <a:lstStyle/>
          <a:p>
            <a:r>
              <a:rPr lang="en-US" sz="2000" b="1" i="1" dirty="0">
                <a:solidFill>
                  <a:schemeClr val="tx1"/>
                </a:solidFill>
              </a:rPr>
              <a:t>Science TEKS:  </a:t>
            </a:r>
            <a:r>
              <a:rPr lang="en-US" sz="2000" u="sng" dirty="0">
                <a:solidFill>
                  <a:schemeClr val="tx1"/>
                </a:solidFill>
              </a:rPr>
              <a:t>Differentiate</a:t>
            </a:r>
            <a:r>
              <a:rPr lang="en-US" sz="2000" dirty="0">
                <a:solidFill>
                  <a:schemeClr val="tx1"/>
                </a:solidFill>
              </a:rPr>
              <a:t> between structure and function in plant and animal cell organelles including cell membrane, cell wall, nucleus, cytoplasm, mitochondria, chloroplast and vacuole. </a:t>
            </a:r>
          </a:p>
          <a:p>
            <a:pPr marL="0" indent="0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660066"/>
                </a:solidFill>
              </a:rPr>
              <a:t>Student Friendly format:  </a:t>
            </a:r>
            <a:r>
              <a:rPr lang="en-US" sz="2000" dirty="0">
                <a:solidFill>
                  <a:srgbClr val="660066"/>
                </a:solidFill>
              </a:rPr>
              <a:t>Today I will </a:t>
            </a:r>
            <a:r>
              <a:rPr lang="en-US" sz="2000" u="sng" dirty="0">
                <a:solidFill>
                  <a:srgbClr val="660066"/>
                </a:solidFill>
              </a:rPr>
              <a:t>compare and contrast</a:t>
            </a:r>
            <a:r>
              <a:rPr lang="en-US" sz="2000" dirty="0">
                <a:solidFill>
                  <a:srgbClr val="660066"/>
                </a:solidFill>
              </a:rPr>
              <a:t> the </a:t>
            </a:r>
            <a:r>
              <a:rPr lang="en-US" sz="2000" b="1" dirty="0">
                <a:solidFill>
                  <a:srgbClr val="660066"/>
                </a:solidFill>
              </a:rPr>
              <a:t>cell structures and functions </a:t>
            </a:r>
            <a:r>
              <a:rPr lang="en-US" sz="2000" dirty="0">
                <a:solidFill>
                  <a:srgbClr val="660066"/>
                </a:solidFill>
              </a:rPr>
              <a:t>of plants and animals.</a:t>
            </a:r>
          </a:p>
          <a:p>
            <a:endParaRPr lang="en-US" sz="2000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345" y="3018708"/>
            <a:ext cx="3644900" cy="21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Writing Content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89122"/>
            <a:ext cx="7543800" cy="3886200"/>
          </a:xfrm>
        </p:spPr>
        <p:txBody>
          <a:bodyPr>
            <a:normAutofit/>
          </a:bodyPr>
          <a:lstStyle/>
          <a:p>
            <a:r>
              <a:rPr lang="en-US" sz="2400" dirty="0"/>
              <a:t>Pair-up</a:t>
            </a:r>
          </a:p>
          <a:p>
            <a:r>
              <a:rPr lang="en-US" sz="2400" dirty="0"/>
              <a:t>Analyze a Student Expectation (TEKS) from any content area</a:t>
            </a:r>
          </a:p>
          <a:p>
            <a:r>
              <a:rPr lang="en-US" sz="2400" dirty="0"/>
              <a:t>Write it in a student-friendly format</a:t>
            </a:r>
          </a:p>
          <a:p>
            <a:r>
              <a:rPr lang="en-US" sz="2400" dirty="0"/>
              <a:t>You have </a:t>
            </a:r>
            <a:r>
              <a:rPr lang="en-US" sz="2400" dirty="0" smtClean="0"/>
              <a:t>5 </a:t>
            </a:r>
            <a:r>
              <a:rPr lang="en-US" sz="2400" dirty="0"/>
              <a:t>minutes</a:t>
            </a:r>
          </a:p>
          <a:p>
            <a:r>
              <a:rPr lang="en-US" sz="2400" dirty="0"/>
              <a:t>Write it on the top of a chart paper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</a:rPr>
              <a:t>Today I will</a:t>
            </a:r>
            <a:r>
              <a:rPr lang="mr-IN" sz="3200" dirty="0">
                <a:solidFill>
                  <a:srgbClr val="C00000"/>
                </a:solidFill>
              </a:rPr>
              <a:t>…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3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2743200" y="721895"/>
            <a:ext cx="4114800" cy="5255043"/>
          </a:xfrm>
          <a:prstGeom prst="foldedCorner">
            <a:avLst/>
          </a:prstGeom>
          <a:solidFill>
            <a:srgbClr val="FFFF99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Content Placeholder 2"/>
          <p:cNvSpPr txBox="1">
            <a:spLocks noChangeArrowheads="1"/>
          </p:cNvSpPr>
          <p:nvPr/>
        </p:nvSpPr>
        <p:spPr bwMode="auto">
          <a:xfrm>
            <a:off x="3128963" y="1288948"/>
            <a:ext cx="3359982" cy="300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593725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86836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13716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en-US" altLang="x-none" sz="1600" b="1" i="1" dirty="0"/>
              <a:t>Science TEKS:  </a:t>
            </a:r>
            <a:r>
              <a:rPr lang="en-US" altLang="x-none" sz="1600" u="sng" dirty="0"/>
              <a:t>Differentiate</a:t>
            </a:r>
            <a:r>
              <a:rPr lang="en-US" altLang="x-none" sz="1600" dirty="0"/>
              <a:t> between structure and function in plant and animal cell organelles including cell membrane, cell wall, nucleus, cytoplasm, mitochondria, chloroplast and vacuole. </a:t>
            </a:r>
          </a:p>
          <a:p>
            <a:pPr eaLnBrk="1" hangingPunct="1">
              <a:buClr>
                <a:schemeClr val="accent1"/>
              </a:buClr>
              <a:buFontTx/>
              <a:buNone/>
            </a:pPr>
            <a:endParaRPr lang="en-US" altLang="x-none" sz="1600" b="1" i="1" dirty="0"/>
          </a:p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en-US" altLang="x-none" sz="1600" b="1" i="1" dirty="0"/>
              <a:t>CONTENT OBJECTIVE</a:t>
            </a:r>
          </a:p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en-US" altLang="x-none" sz="1600" dirty="0">
                <a:solidFill>
                  <a:schemeClr val="accent2"/>
                </a:solidFill>
              </a:rPr>
              <a:t>Today I will </a:t>
            </a:r>
            <a:r>
              <a:rPr lang="en-US" altLang="x-none" sz="1600" u="sng" dirty="0"/>
              <a:t>compare and contrast</a:t>
            </a:r>
            <a:r>
              <a:rPr lang="en-US" altLang="x-none" sz="1600" dirty="0"/>
              <a:t> the </a:t>
            </a:r>
            <a:r>
              <a:rPr lang="en-US" altLang="x-none" sz="1600" b="1" dirty="0"/>
              <a:t>cell structures and functions </a:t>
            </a:r>
            <a:r>
              <a:rPr lang="en-US" altLang="x-none" sz="1600" dirty="0"/>
              <a:t>of plants and animals.</a:t>
            </a:r>
          </a:p>
          <a:p>
            <a:pPr eaLnBrk="1" hangingPunct="1">
              <a:buClr>
                <a:schemeClr val="accent1"/>
              </a:buClr>
              <a:buFontTx/>
              <a:buNone/>
            </a:pPr>
            <a:endParaRPr lang="en-US" altLang="x-none" sz="1600" dirty="0"/>
          </a:p>
          <a:p>
            <a:pPr eaLnBrk="1" hangingPunct="1">
              <a:buClr>
                <a:schemeClr val="accent1"/>
              </a:buClr>
              <a:buFontTx/>
              <a:buNone/>
            </a:pPr>
            <a:endParaRPr lang="en-US" altLang="x-none" sz="1600" dirty="0">
              <a:solidFill>
                <a:schemeClr val="tx2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9368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Language Objective -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rgbClr val="660066"/>
                </a:solidFill>
              </a:rPr>
              <a:t>Content Objective: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Today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will </a:t>
            </a:r>
            <a:r>
              <a:rPr lang="en-US" sz="2400" u="sng" dirty="0">
                <a:solidFill>
                  <a:schemeClr val="tx1"/>
                </a:solidFill>
              </a:rPr>
              <a:t>compare and contrast</a:t>
            </a:r>
            <a:r>
              <a:rPr lang="en-US" sz="2400" dirty="0">
                <a:solidFill>
                  <a:schemeClr val="tx1"/>
                </a:solidFill>
              </a:rPr>
              <a:t> the cell structures and functions of plants and animals.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rgbClr val="660066"/>
                </a:solidFill>
              </a:rPr>
              <a:t>Language Objective: 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Today </a:t>
            </a:r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en-US" sz="2400" b="1" dirty="0">
                <a:solidFill>
                  <a:schemeClr val="tx1"/>
                </a:solidFill>
              </a:rPr>
              <a:t> will </a:t>
            </a:r>
            <a:r>
              <a:rPr lang="en-US" sz="2400" b="1" u="sng" dirty="0">
                <a:solidFill>
                  <a:schemeClr val="tx1"/>
                </a:solidFill>
              </a:rPr>
              <a:t>write an essay</a:t>
            </a:r>
            <a:r>
              <a:rPr lang="en-US" sz="2400" b="1" dirty="0">
                <a:solidFill>
                  <a:schemeClr val="tx1"/>
                </a:solidFill>
              </a:rPr>
              <a:t> comparing and contrasting plant and animal cells utilizing </a:t>
            </a:r>
            <a:r>
              <a:rPr lang="en-US" sz="2400" b="1" dirty="0" smtClean="0">
                <a:solidFill>
                  <a:schemeClr val="tx1"/>
                </a:solidFill>
              </a:rPr>
              <a:t>a double-bubble map. </a:t>
            </a:r>
            <a:endParaRPr lang="en-US" sz="2400" b="1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0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Writing Language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</p:spPr>
        <p:txBody>
          <a:bodyPr>
            <a:normAutofit/>
          </a:bodyPr>
          <a:lstStyle/>
          <a:p>
            <a:r>
              <a:rPr lang="en-US" sz="2400" dirty="0"/>
              <a:t>Pair-up</a:t>
            </a:r>
          </a:p>
          <a:p>
            <a:r>
              <a:rPr lang="en-US" sz="2400" dirty="0"/>
              <a:t>Look back at the content objective you wrote</a:t>
            </a:r>
          </a:p>
          <a:p>
            <a:r>
              <a:rPr lang="en-US" sz="2400" dirty="0"/>
              <a:t>Write a language objective in a student-friendly format</a:t>
            </a:r>
          </a:p>
          <a:p>
            <a:r>
              <a:rPr lang="en-US" sz="2400" dirty="0"/>
              <a:t>You have </a:t>
            </a:r>
            <a:r>
              <a:rPr lang="en-US" sz="2400" dirty="0" smtClean="0"/>
              <a:t>5 </a:t>
            </a:r>
            <a:r>
              <a:rPr lang="en-US" sz="2400" dirty="0"/>
              <a:t>minutes</a:t>
            </a:r>
          </a:p>
          <a:p>
            <a:r>
              <a:rPr lang="en-US" sz="2400" dirty="0"/>
              <a:t>Write it on the chart paper below the content objective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</a:rPr>
              <a:t>Today I will</a:t>
            </a:r>
            <a:r>
              <a:rPr lang="mr-IN" sz="3200" dirty="0">
                <a:solidFill>
                  <a:srgbClr val="C00000"/>
                </a:solidFill>
              </a:rPr>
              <a:t>…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1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2743200" y="721895"/>
            <a:ext cx="4114800" cy="5255043"/>
          </a:xfrm>
          <a:prstGeom prst="foldedCorner">
            <a:avLst/>
          </a:prstGeom>
          <a:solidFill>
            <a:srgbClr val="FFFF99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Content Placeholder 2"/>
          <p:cNvSpPr txBox="1">
            <a:spLocks noChangeArrowheads="1"/>
          </p:cNvSpPr>
          <p:nvPr/>
        </p:nvSpPr>
        <p:spPr bwMode="auto">
          <a:xfrm>
            <a:off x="3128963" y="1288948"/>
            <a:ext cx="3359982" cy="300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593725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86836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13716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en-US" altLang="x-none" sz="1600" b="1" i="1" dirty="0"/>
              <a:t>Science TEKS:  </a:t>
            </a:r>
            <a:r>
              <a:rPr lang="en-US" altLang="x-none" sz="1600" u="sng" dirty="0"/>
              <a:t>Differentiate</a:t>
            </a:r>
            <a:r>
              <a:rPr lang="en-US" altLang="x-none" sz="1600" dirty="0"/>
              <a:t> between structure and function in plant and animal cell organelles including cell membrane, cell wall, nucleus, cytoplasm, mitochondria, chloroplast and vacuole. </a:t>
            </a:r>
          </a:p>
          <a:p>
            <a:pPr eaLnBrk="1" hangingPunct="1">
              <a:buClr>
                <a:schemeClr val="accent1"/>
              </a:buClr>
              <a:buFontTx/>
              <a:buNone/>
            </a:pPr>
            <a:endParaRPr lang="en-US" altLang="x-none" sz="1600" b="1" i="1" dirty="0"/>
          </a:p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en-US" altLang="x-none" sz="1600" b="1" i="1" dirty="0"/>
              <a:t>CONTENT OBJECTIVE</a:t>
            </a:r>
          </a:p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en-US" altLang="x-none" sz="1600" dirty="0">
                <a:solidFill>
                  <a:schemeClr val="accent2"/>
                </a:solidFill>
              </a:rPr>
              <a:t>Today I will </a:t>
            </a:r>
            <a:r>
              <a:rPr lang="en-US" altLang="x-none" sz="1600" u="sng" dirty="0"/>
              <a:t>compare and contrast</a:t>
            </a:r>
            <a:r>
              <a:rPr lang="en-US" altLang="x-none" sz="1600" dirty="0"/>
              <a:t> the </a:t>
            </a:r>
            <a:r>
              <a:rPr lang="en-US" altLang="x-none" sz="1600" b="1" dirty="0"/>
              <a:t>cell structures and functions </a:t>
            </a:r>
            <a:r>
              <a:rPr lang="en-US" altLang="x-none" sz="1600" dirty="0"/>
              <a:t>of plants and animals.</a:t>
            </a:r>
          </a:p>
          <a:p>
            <a:pPr eaLnBrk="1" hangingPunct="1">
              <a:buClr>
                <a:schemeClr val="accent1"/>
              </a:buClr>
              <a:buFontTx/>
              <a:buNone/>
            </a:pPr>
            <a:endParaRPr lang="en-US" altLang="x-none" sz="1600" dirty="0"/>
          </a:p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en-US" altLang="x-none" sz="1600" b="1" i="1" dirty="0"/>
              <a:t>LANGUAGE OBJECTIVE</a:t>
            </a:r>
          </a:p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en-US" altLang="x-none" sz="1600" dirty="0">
                <a:solidFill>
                  <a:schemeClr val="accent2"/>
                </a:solidFill>
              </a:rPr>
              <a:t>Today I will </a:t>
            </a:r>
            <a:r>
              <a:rPr lang="en-US" altLang="x-none" sz="1600" u="sng" dirty="0"/>
              <a:t>write an essay</a:t>
            </a:r>
            <a:r>
              <a:rPr lang="en-US" altLang="x-none" sz="1600" dirty="0"/>
              <a:t> comparing and contrasting plant and animal cells utilizing </a:t>
            </a:r>
            <a:r>
              <a:rPr lang="en-US" altLang="x-none" sz="1600" dirty="0" smtClean="0"/>
              <a:t>a </a:t>
            </a:r>
            <a:r>
              <a:rPr lang="en-US" altLang="x-none" sz="1600" u="sng" dirty="0" smtClean="0"/>
              <a:t>double-bubble map</a:t>
            </a:r>
            <a:r>
              <a:rPr lang="en-US" altLang="x-none" sz="1600" dirty="0" smtClean="0"/>
              <a:t>.</a:t>
            </a:r>
            <a:endParaRPr lang="en-US" altLang="x-none" sz="1600" dirty="0"/>
          </a:p>
          <a:p>
            <a:pPr eaLnBrk="1" hangingPunct="1">
              <a:buClr>
                <a:schemeClr val="accent1"/>
              </a:buClr>
              <a:buFontTx/>
              <a:buNone/>
            </a:pPr>
            <a:endParaRPr lang="en-US" altLang="x-none" sz="1600" dirty="0">
              <a:solidFill>
                <a:schemeClr val="tx2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1176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2743200" y="721895"/>
            <a:ext cx="4114800" cy="5255043"/>
          </a:xfrm>
          <a:prstGeom prst="foldedCorner">
            <a:avLst/>
          </a:prstGeom>
          <a:solidFill>
            <a:srgbClr val="FFFF99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Content Placeholder 2"/>
          <p:cNvSpPr txBox="1">
            <a:spLocks noChangeArrowheads="1"/>
          </p:cNvSpPr>
          <p:nvPr/>
        </p:nvSpPr>
        <p:spPr bwMode="auto">
          <a:xfrm>
            <a:off x="3128963" y="1288948"/>
            <a:ext cx="3359982" cy="300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593725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86836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13716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en-US" altLang="x-none" sz="1600" b="1" i="1" dirty="0">
                <a:solidFill>
                  <a:schemeClr val="bg2">
                    <a:lumMod val="75000"/>
                  </a:schemeClr>
                </a:solidFill>
              </a:rPr>
              <a:t>Science TEKS:  </a:t>
            </a:r>
            <a:r>
              <a:rPr lang="en-US" altLang="x-none" sz="1600" u="sng" dirty="0">
                <a:solidFill>
                  <a:schemeClr val="bg2">
                    <a:lumMod val="75000"/>
                  </a:schemeClr>
                </a:solidFill>
              </a:rPr>
              <a:t>Differentiate</a:t>
            </a:r>
            <a:r>
              <a:rPr lang="en-US" altLang="x-none" sz="1600" dirty="0">
                <a:solidFill>
                  <a:schemeClr val="bg2">
                    <a:lumMod val="75000"/>
                  </a:schemeClr>
                </a:solidFill>
              </a:rPr>
              <a:t> between structure and function in plant and animal cell organelles including cell membrane, cell wall, nucleus, cytoplasm, mitochondria, chloroplast and vacuole. </a:t>
            </a:r>
          </a:p>
          <a:p>
            <a:pPr eaLnBrk="1" hangingPunct="1">
              <a:buClr>
                <a:schemeClr val="accent1"/>
              </a:buClr>
              <a:buFontTx/>
              <a:buNone/>
            </a:pPr>
            <a:endParaRPr lang="en-US" altLang="x-none" sz="1600" b="1" i="1" dirty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en-US" altLang="x-none" sz="1600" b="1" i="1" dirty="0">
                <a:solidFill>
                  <a:schemeClr val="bg2">
                    <a:lumMod val="75000"/>
                  </a:schemeClr>
                </a:solidFill>
              </a:rPr>
              <a:t>CONTENT OBJECTIVE</a:t>
            </a:r>
          </a:p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en-US" altLang="x-none" sz="1600" dirty="0">
                <a:solidFill>
                  <a:schemeClr val="bg2">
                    <a:lumMod val="75000"/>
                  </a:schemeClr>
                </a:solidFill>
              </a:rPr>
              <a:t>Today I will </a:t>
            </a:r>
            <a:r>
              <a:rPr lang="en-US" altLang="x-none" sz="1600" u="sng" dirty="0">
                <a:solidFill>
                  <a:schemeClr val="bg2">
                    <a:lumMod val="75000"/>
                  </a:schemeClr>
                </a:solidFill>
              </a:rPr>
              <a:t>compare and contrast</a:t>
            </a:r>
            <a:r>
              <a:rPr lang="en-US" altLang="x-none" sz="1600" dirty="0">
                <a:solidFill>
                  <a:schemeClr val="bg2">
                    <a:lumMod val="75000"/>
                  </a:schemeClr>
                </a:solidFill>
              </a:rPr>
              <a:t> the </a:t>
            </a:r>
            <a:r>
              <a:rPr lang="en-US" altLang="x-none" sz="1600" b="1" dirty="0">
                <a:solidFill>
                  <a:schemeClr val="bg2">
                    <a:lumMod val="75000"/>
                  </a:schemeClr>
                </a:solidFill>
              </a:rPr>
              <a:t>cell structures and functions </a:t>
            </a:r>
            <a:r>
              <a:rPr lang="en-US" altLang="x-none" sz="1600" dirty="0">
                <a:solidFill>
                  <a:schemeClr val="bg2">
                    <a:lumMod val="75000"/>
                  </a:schemeClr>
                </a:solidFill>
              </a:rPr>
              <a:t>of plants and animals.</a:t>
            </a:r>
          </a:p>
          <a:p>
            <a:pPr eaLnBrk="1" hangingPunct="1">
              <a:buClr>
                <a:schemeClr val="accent1"/>
              </a:buClr>
              <a:buFontTx/>
              <a:buNone/>
            </a:pPr>
            <a:endParaRPr lang="en-US" altLang="x-none" sz="1600" dirty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en-US" altLang="x-none" sz="1600" b="1" i="1" dirty="0">
                <a:solidFill>
                  <a:schemeClr val="bg2">
                    <a:lumMod val="75000"/>
                  </a:schemeClr>
                </a:solidFill>
              </a:rPr>
              <a:t>LANGUAGE OBJECTIVE</a:t>
            </a:r>
          </a:p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en-US" altLang="x-none" sz="1600" dirty="0">
                <a:solidFill>
                  <a:schemeClr val="bg2">
                    <a:lumMod val="75000"/>
                  </a:schemeClr>
                </a:solidFill>
              </a:rPr>
              <a:t>Today I will </a:t>
            </a:r>
            <a:r>
              <a:rPr lang="en-US" altLang="x-none" sz="1600" u="sng" dirty="0">
                <a:solidFill>
                  <a:schemeClr val="bg2">
                    <a:lumMod val="75000"/>
                  </a:schemeClr>
                </a:solidFill>
              </a:rPr>
              <a:t>write an essay</a:t>
            </a:r>
            <a:r>
              <a:rPr lang="en-US" altLang="x-none" sz="1600" dirty="0">
                <a:solidFill>
                  <a:schemeClr val="bg2">
                    <a:lumMod val="75000"/>
                  </a:schemeClr>
                </a:solidFill>
              </a:rPr>
              <a:t> comparing and contrasting plant and animal cells utilizing </a:t>
            </a:r>
            <a:r>
              <a:rPr lang="en-US" altLang="x-none" sz="1600" dirty="0" smtClean="0">
                <a:solidFill>
                  <a:schemeClr val="bg2">
                    <a:lumMod val="75000"/>
                  </a:schemeClr>
                </a:solidFill>
              </a:rPr>
              <a:t>a </a:t>
            </a:r>
            <a:r>
              <a:rPr lang="en-US" altLang="x-none" sz="1600" u="sng" dirty="0" smtClean="0">
                <a:solidFill>
                  <a:schemeClr val="bg2">
                    <a:lumMod val="75000"/>
                  </a:schemeClr>
                </a:solidFill>
              </a:rPr>
              <a:t>double-bubble map</a:t>
            </a:r>
            <a:r>
              <a:rPr lang="en-US" altLang="x-none" sz="16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en-US" altLang="x-none" sz="1600" dirty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buClr>
                <a:schemeClr val="accent1"/>
              </a:buClr>
              <a:buFontTx/>
              <a:buNone/>
            </a:pPr>
            <a:endParaRPr lang="en-US" altLang="x-none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sp>
        <p:nvSpPr>
          <p:cNvPr id="2" name="Rectangle 1"/>
          <p:cNvSpPr/>
          <p:nvPr/>
        </p:nvSpPr>
        <p:spPr>
          <a:xfrm rot="19745782">
            <a:off x="2616300" y="2609137"/>
            <a:ext cx="4385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Gallery Walk!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809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Points to Remember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213345"/>
            <a:ext cx="7431505" cy="3162127"/>
          </a:xfrm>
        </p:spPr>
        <p:txBody>
          <a:bodyPr>
            <a:normAutofit/>
          </a:bodyPr>
          <a:lstStyle/>
          <a:p>
            <a:r>
              <a:rPr lang="en-US" sz="2400" dirty="0"/>
              <a:t>Make objectives </a:t>
            </a:r>
            <a:r>
              <a:rPr lang="en-US" sz="2400" b="1" dirty="0"/>
              <a:t>student friendly </a:t>
            </a:r>
            <a:r>
              <a:rPr lang="en-US" sz="2400" dirty="0"/>
              <a:t>and appropriate for grade level</a:t>
            </a:r>
          </a:p>
          <a:p>
            <a:r>
              <a:rPr lang="en-US" sz="2400" dirty="0"/>
              <a:t>Objectives are </a:t>
            </a:r>
            <a:r>
              <a:rPr lang="en-US" sz="2400" b="1" dirty="0"/>
              <a:t>for students</a:t>
            </a:r>
            <a:r>
              <a:rPr lang="en-US" sz="2400" dirty="0"/>
              <a:t>, not for the adults in the classroom</a:t>
            </a:r>
          </a:p>
          <a:p>
            <a:r>
              <a:rPr lang="en-US" sz="2400" dirty="0"/>
              <a:t>Post </a:t>
            </a:r>
            <a:r>
              <a:rPr lang="en-US" sz="2400" b="1" dirty="0"/>
              <a:t>eye level</a:t>
            </a:r>
          </a:p>
          <a:p>
            <a:r>
              <a:rPr lang="en-US" sz="2400" dirty="0"/>
              <a:t>Review with students </a:t>
            </a:r>
            <a:r>
              <a:rPr lang="en-US" sz="2400" b="1" dirty="0"/>
              <a:t>before, during and after </a:t>
            </a:r>
            <a:r>
              <a:rPr lang="en-US" sz="2400" dirty="0"/>
              <a:t>each lesson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6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Sheltered instruction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Speaking in complete sentences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7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1-2-4-ALL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820880"/>
            <a:ext cx="7503695" cy="37511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sz="2800" dirty="0">
                <a:solidFill>
                  <a:srgbClr val="C00000"/>
                </a:solidFill>
              </a:rPr>
              <a:t>Why is it important to encourage English Learners to speak in complete sentences?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Write your individual answer on a piece of paper.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Share with a partner and add any new ideas to your paper.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Now share with another pair your answers and keep adding new ideas to your own papers.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As a whole table come up with a final complete answer.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7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99947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Use of Complete Sentences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3340" y="833072"/>
            <a:ext cx="7758607" cy="42442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spcBef>
                <a:spcPts val="580"/>
              </a:spcBef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Does this mean that students need to answer in complete sentences all the time?</a:t>
            </a:r>
            <a:endParaRPr lang="en-US" sz="2800" dirty="0">
              <a:solidFill>
                <a:srgbClr val="C00000"/>
              </a:solidFill>
            </a:endParaRP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 2"/>
              <a:buNone/>
              <a:defRPr/>
            </a:pPr>
            <a:r>
              <a:rPr lang="en-US" sz="2800" dirty="0">
                <a:solidFill>
                  <a:schemeClr val="tx2"/>
                </a:solidFill>
              </a:rPr>
              <a:t>	TIP: 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 2"/>
              <a:buNone/>
              <a:defRPr/>
            </a:pPr>
            <a:r>
              <a:rPr lang="en-US" sz="2800" dirty="0">
                <a:solidFill>
                  <a:schemeClr val="tx2"/>
                </a:solidFill>
              </a:rPr>
              <a:t>	Provide students with sentence frames and sentence starters if they are struggling to produce complete thoughts in English. 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77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8983579" cy="1600200"/>
          </a:xfrm>
        </p:spPr>
        <p:txBody>
          <a:bodyPr>
            <a:normAutofit/>
          </a:bodyPr>
          <a:lstStyle/>
          <a:p>
            <a:r>
              <a:rPr lang="en-US" sz="4800" dirty="0"/>
              <a:t>Use of Complete Sentences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57463" y="760287"/>
            <a:ext cx="8060388" cy="44045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7688" lvl="1">
              <a:spcBef>
                <a:spcPts val="375"/>
              </a:spcBef>
              <a:buFont typeface="Verdana" charset="0"/>
              <a:buNone/>
            </a:pP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1.  When reviewing a handout or worksheet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2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b="1" u="sng" dirty="0">
                <a:solidFill>
                  <a:schemeClr val="tx1"/>
                </a:solidFill>
                <a:latin typeface="Century Gothic" charset="0"/>
              </a:rPr>
              <a:t>Non-Example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Teacher: How much is 5 X 4?     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i="1" dirty="0">
                <a:solidFill>
                  <a:schemeClr val="tx1"/>
                </a:solidFill>
                <a:latin typeface="Century Gothic" charset="0"/>
              </a:rPr>
              <a:t>Student: 20!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2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b="1" u="sng" dirty="0">
                <a:solidFill>
                  <a:schemeClr val="tx1"/>
                </a:solidFill>
                <a:latin typeface="Century Gothic" charset="0"/>
              </a:rPr>
              <a:t>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Teacher:  What is the </a:t>
            </a:r>
            <a:r>
              <a:rPr lang="en-US" sz="2200" u="sng" dirty="0">
                <a:solidFill>
                  <a:srgbClr val="660066"/>
                </a:solidFill>
                <a:latin typeface="Century Gothic" charset="0"/>
              </a:rPr>
              <a:t>product</a:t>
            </a: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 of 5 X 4?     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i="1" dirty="0">
                <a:solidFill>
                  <a:schemeClr val="tx1"/>
                </a:solidFill>
                <a:latin typeface="Century Gothic" charset="0"/>
              </a:rPr>
              <a:t>Student:  The </a:t>
            </a:r>
            <a:r>
              <a:rPr lang="en-US" sz="2200" i="1" u="sng" dirty="0">
                <a:solidFill>
                  <a:srgbClr val="660066"/>
                </a:solidFill>
                <a:latin typeface="Century Gothic" charset="0"/>
              </a:rPr>
              <a:t>product</a:t>
            </a: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 </a:t>
            </a:r>
            <a:r>
              <a:rPr lang="en-US" sz="2200" i="1" dirty="0">
                <a:solidFill>
                  <a:schemeClr val="tx1"/>
                </a:solidFill>
                <a:latin typeface="Century Gothic" charset="0"/>
              </a:rPr>
              <a:t>of 5 and 4 is 20</a:t>
            </a:r>
          </a:p>
        </p:txBody>
      </p:sp>
      <p:sp>
        <p:nvSpPr>
          <p:cNvPr id="4" name="Down Arrow 3"/>
          <p:cNvSpPr/>
          <p:nvPr/>
        </p:nvSpPr>
        <p:spPr>
          <a:xfrm>
            <a:off x="4458933" y="301068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own Arrow 4"/>
          <p:cNvSpPr/>
          <p:nvPr/>
        </p:nvSpPr>
        <p:spPr>
          <a:xfrm flipV="1">
            <a:off x="3382337" y="43434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26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51821" cy="1600200"/>
          </a:xfrm>
        </p:spPr>
        <p:txBody>
          <a:bodyPr>
            <a:normAutofit fontScale="90000"/>
          </a:bodyPr>
          <a:lstStyle/>
          <a:p>
            <a:r>
              <a:rPr lang="en-US"/>
              <a:t>Use of Complete </a:t>
            </a:r>
            <a:r>
              <a:rPr lang="en-US" dirty="0"/>
              <a:t>Sentences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1999" y="803656"/>
            <a:ext cx="7551821" cy="41613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7688" lvl="1">
              <a:spcBef>
                <a:spcPts val="375"/>
              </a:spcBef>
              <a:buFont typeface="Verdana" charset="0"/>
              <a:buNone/>
            </a:pP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2.  When students are given sentence starters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000" u="sng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b="1" u="sng" dirty="0">
                <a:solidFill>
                  <a:schemeClr val="tx1"/>
                </a:solidFill>
                <a:latin typeface="Century Gothic" charset="0"/>
              </a:rPr>
              <a:t>Non-Example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Teacher: 	Who is your favorite </a:t>
            </a:r>
            <a:r>
              <a:rPr lang="en-US" sz="2000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dirty="0">
                <a:solidFill>
                  <a:srgbClr val="660066"/>
                </a:solidFill>
                <a:latin typeface="Century Gothic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and why?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i="1" dirty="0">
                <a:solidFill>
                  <a:schemeClr val="tx1"/>
                </a:solidFill>
                <a:latin typeface="Century Gothic" charset="0"/>
              </a:rPr>
              <a:t>Student: 	Esperanza!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0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b="1" u="sng" dirty="0">
                <a:solidFill>
                  <a:schemeClr val="tx1"/>
                </a:solidFill>
                <a:latin typeface="Century Gothic" charset="0"/>
              </a:rPr>
              <a:t>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Teacher: 	Who is your favorite </a:t>
            </a:r>
            <a:r>
              <a:rPr lang="en-US" sz="2000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 and why? Please complete the following sentence: </a:t>
            </a:r>
            <a:r>
              <a:rPr lang="ja-JP" altLang="en-US" sz="2000" dirty="0">
                <a:solidFill>
                  <a:schemeClr val="tx1"/>
                </a:solidFill>
                <a:latin typeface="Century Gothic" charset="0"/>
              </a:rPr>
              <a:t>“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My favorite </a:t>
            </a:r>
            <a:r>
              <a:rPr lang="en-US" sz="2000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 is… because…</a:t>
            </a:r>
            <a:r>
              <a:rPr lang="ja-JP" altLang="en-US" sz="2000" dirty="0">
                <a:solidFill>
                  <a:schemeClr val="tx1"/>
                </a:solidFill>
                <a:latin typeface="Century Gothic" charset="0"/>
              </a:rPr>
              <a:t>”</a:t>
            </a:r>
            <a:endParaRPr lang="en-US" sz="20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i="1" dirty="0">
                <a:solidFill>
                  <a:schemeClr val="tx1"/>
                </a:solidFill>
                <a:latin typeface="Century Gothic" charset="0"/>
              </a:rPr>
              <a:t>Student: 	My favorite </a:t>
            </a:r>
            <a:r>
              <a:rPr lang="en-US" sz="2000" i="1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i="1" dirty="0">
                <a:solidFill>
                  <a:schemeClr val="tx1"/>
                </a:solidFill>
                <a:latin typeface="Century Gothic" charset="0"/>
              </a:rPr>
              <a:t> is Esperanza, because she was very brave.</a:t>
            </a:r>
          </a:p>
        </p:txBody>
      </p:sp>
      <p:sp>
        <p:nvSpPr>
          <p:cNvPr id="4" name="Down Arrow 3"/>
          <p:cNvSpPr/>
          <p:nvPr/>
        </p:nvSpPr>
        <p:spPr>
          <a:xfrm>
            <a:off x="3103483" y="3489934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576007" y="3861394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591513" y="1443855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591513" y="2865067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0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Your Turn! Gallery Walk!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 to your </a:t>
            </a:r>
            <a:r>
              <a:rPr lang="en-US" sz="2800" dirty="0"/>
              <a:t>Content and Language Objectives </a:t>
            </a:r>
            <a:r>
              <a:rPr lang="en-US" sz="2800" dirty="0" smtClean="0"/>
              <a:t>poster.</a:t>
            </a:r>
          </a:p>
          <a:p>
            <a:r>
              <a:rPr lang="en-US" sz="2800" dirty="0"/>
              <a:t>W</a:t>
            </a:r>
            <a:r>
              <a:rPr lang="en-US" sz="2800" dirty="0" smtClean="0"/>
              <a:t>rite </a:t>
            </a:r>
            <a:r>
              <a:rPr lang="en-US" sz="2800" b="1" dirty="0"/>
              <a:t>3 questions and 3 sentence stems</a:t>
            </a:r>
            <a:r>
              <a:rPr lang="en-US" sz="2800" dirty="0"/>
              <a:t> that your students might be able to </a:t>
            </a:r>
            <a:r>
              <a:rPr lang="en-US" sz="2800" dirty="0" smtClean="0"/>
              <a:t>use throughout </a:t>
            </a:r>
            <a:r>
              <a:rPr lang="en-US" sz="2800" dirty="0"/>
              <a:t>the lesson.</a:t>
            </a:r>
          </a:p>
          <a:p>
            <a:r>
              <a:rPr lang="en-US" sz="2800" dirty="0"/>
              <a:t>Write them on post-its and place them on your chart paper.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RANDOMIZATION TECHNIQUES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2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106905"/>
            <a:ext cx="7543800" cy="4578016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None/>
            </a:pPr>
            <a:r>
              <a:rPr lang="en-US" sz="2800" b="1" dirty="0">
                <a:solidFill>
                  <a:srgbClr val="C00000"/>
                </a:solidFill>
              </a:rPr>
              <a:t>Write-Read-Read-Trade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endParaRPr lang="en-US" dirty="0"/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r>
              <a:rPr lang="en-US" dirty="0"/>
              <a:t>Stand up when you complete </a:t>
            </a:r>
            <a:r>
              <a:rPr lang="en-US" u="sng" dirty="0"/>
              <a:t>in writing</a:t>
            </a:r>
            <a:r>
              <a:rPr lang="en-US" dirty="0"/>
              <a:t> one of these sentences: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endParaRPr lang="en-US" dirty="0"/>
          </a:p>
          <a:p>
            <a:pPr marL="604838" lvl="1" indent="-342900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</a:pPr>
            <a:r>
              <a:rPr lang="en-US" sz="2400" dirty="0"/>
              <a:t>I select who I call on by…</a:t>
            </a:r>
          </a:p>
          <a:p>
            <a:pPr marL="604838" lvl="1" indent="-342900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</a:pPr>
            <a:r>
              <a:rPr lang="en-US" sz="2400" dirty="0"/>
              <a:t>In my classroom, I include randomization because…</a:t>
            </a:r>
          </a:p>
          <a:p>
            <a:pPr marL="604838" lvl="1" indent="-342900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</a:pPr>
            <a:r>
              <a:rPr lang="en-US" sz="2400" dirty="0"/>
              <a:t>The most beneficial randomization technique I have used is… because…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endParaRPr lang="en-US" dirty="0"/>
          </a:p>
          <a:p>
            <a:pPr marL="457200" lvl="1" indent="-457200">
              <a:lnSpc>
                <a:spcPct val="90000"/>
              </a:lnSpc>
              <a:spcBef>
                <a:spcPts val="575"/>
              </a:spcBef>
              <a:buFont typeface="+mj-lt"/>
              <a:buAutoNum type="arabicPeriod" startAt="2"/>
            </a:pPr>
            <a:r>
              <a:rPr lang="en-US" sz="2400" dirty="0" smtClean="0"/>
              <a:t>Write the </a:t>
            </a:r>
            <a:r>
              <a:rPr lang="en-US" sz="2400" u="sng" dirty="0" smtClean="0"/>
              <a:t>same</a:t>
            </a:r>
            <a:r>
              <a:rPr lang="en-US" sz="2400" dirty="0" smtClean="0"/>
              <a:t> answer in </a:t>
            </a:r>
            <a:r>
              <a:rPr lang="en-US" sz="2400" u="sng" dirty="0" smtClean="0"/>
              <a:t>two different</a:t>
            </a:r>
            <a:r>
              <a:rPr lang="en-US" sz="2400" dirty="0" smtClean="0"/>
              <a:t> post-its.</a:t>
            </a:r>
          </a:p>
          <a:p>
            <a:pPr marL="457200" lvl="1" indent="-457200">
              <a:lnSpc>
                <a:spcPct val="90000"/>
              </a:lnSpc>
              <a:spcBef>
                <a:spcPts val="575"/>
              </a:spcBef>
              <a:buFont typeface="+mj-lt"/>
              <a:buAutoNum type="arabicPeriod" startAt="2"/>
            </a:pPr>
            <a:r>
              <a:rPr lang="en-US" sz="2400" dirty="0" smtClean="0"/>
              <a:t>Inside-Outside Circle!</a:t>
            </a:r>
            <a:endParaRPr lang="en-US" sz="2400" dirty="0"/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endParaRPr lang="en-US" sz="2200" dirty="0">
              <a:solidFill>
                <a:srgbClr val="3E3F68"/>
              </a:solidFill>
            </a:endParaRPr>
          </a:p>
          <a:p>
            <a:pPr marL="547688" lvl="1" eaLnBrk="1" hangingPunct="1">
              <a:lnSpc>
                <a:spcPct val="90000"/>
              </a:lnSpc>
              <a:spcBef>
                <a:spcPts val="375"/>
              </a:spcBef>
              <a:buFont typeface="Verdana" charset="0"/>
              <a:buNone/>
            </a:pPr>
            <a:endParaRPr lang="en-US" sz="2200" dirty="0">
              <a:solidFill>
                <a:srgbClr val="3E3F68"/>
              </a:solidFill>
            </a:endParaRPr>
          </a:p>
          <a:p>
            <a:pPr marL="547688" lvl="1" eaLnBrk="1" hangingPunct="1">
              <a:lnSpc>
                <a:spcPct val="90000"/>
              </a:lnSpc>
              <a:spcBef>
                <a:spcPts val="375"/>
              </a:spcBef>
            </a:pPr>
            <a:endParaRPr lang="en-US" sz="2200" dirty="0">
              <a:solidFill>
                <a:srgbClr val="3E3F68"/>
              </a:solidFill>
            </a:endParaRPr>
          </a:p>
          <a:p>
            <a:pPr marL="547688" lvl="1" eaLnBrk="1" hangingPunct="1">
              <a:lnSpc>
                <a:spcPct val="90000"/>
              </a:lnSpc>
              <a:spcBef>
                <a:spcPts val="375"/>
              </a:spcBef>
              <a:buFont typeface="Verdana" charset="0"/>
              <a:buNone/>
            </a:pPr>
            <a:endParaRPr lang="en-US" sz="2200" dirty="0">
              <a:solidFill>
                <a:srgbClr val="3E3F68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/>
              <a:t>Randomization Techniques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85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4912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Randomization Techniques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3112" y="421105"/>
            <a:ext cx="7543800" cy="3886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ea typeface="+mn-ea"/>
              </a:rPr>
              <a:t>Is it possible to </a:t>
            </a:r>
            <a:r>
              <a:rPr lang="en-US" sz="2800" u="sng" dirty="0">
                <a:solidFill>
                  <a:schemeClr val="tx1"/>
                </a:solidFill>
                <a:ea typeface="+mn-ea"/>
              </a:rPr>
              <a:t>randomize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 and </a:t>
            </a:r>
            <a:r>
              <a:rPr lang="en-US" sz="2800" u="sng" dirty="0">
                <a:solidFill>
                  <a:schemeClr val="tx1"/>
                </a:solidFill>
                <a:ea typeface="+mn-ea"/>
              </a:rPr>
              <a:t>differentiate instruction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 at the </a:t>
            </a:r>
            <a:r>
              <a:rPr lang="en-US" sz="2800" u="sng" dirty="0">
                <a:solidFill>
                  <a:schemeClr val="tx1"/>
                </a:solidFill>
                <a:ea typeface="+mn-ea"/>
              </a:rPr>
              <a:t>same time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? </a:t>
            </a:r>
          </a:p>
          <a:p>
            <a:pPr marL="365760" indent="-283464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n-ea"/>
              </a:rPr>
              <a:t> </a:t>
            </a:r>
          </a:p>
          <a:p>
            <a:pPr marL="365760" indent="-283464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ea typeface="+mn-e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496412" y="3180710"/>
            <a:ext cx="8077200" cy="498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rgbClr val="660066"/>
                </a:solidFill>
              </a:rPr>
              <a:t>Randomize and rotate who is called on,</a:t>
            </a:r>
            <a:br>
              <a:rPr lang="en-US" sz="2800" dirty="0">
                <a:solidFill>
                  <a:srgbClr val="660066"/>
                </a:solidFill>
              </a:rPr>
            </a:br>
            <a:r>
              <a:rPr lang="en-US" sz="2800" dirty="0">
                <a:solidFill>
                  <a:srgbClr val="660066"/>
                </a:solidFill>
              </a:rPr>
              <a:t>so students of all language levels can participate!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24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63853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Randomization Techniques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999" y="948156"/>
            <a:ext cx="3618869" cy="3416301"/>
          </a:xfrm>
        </p:spPr>
        <p:txBody>
          <a:bodyPr>
            <a:normAutofit/>
          </a:bodyPr>
          <a:lstStyle/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Lucky sticks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Beach ball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Index cards 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	with student names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Class list/roster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Color/numbers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Birthdays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80868" y="1155700"/>
            <a:ext cx="4109867" cy="3416300"/>
          </a:xfrm>
        </p:spPr>
        <p:txBody>
          <a:bodyPr>
            <a:noAutofit/>
          </a:bodyPr>
          <a:lstStyle/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Physical characteristics:                             longest hair, eye color…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Jenga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Pick up sticks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Career cards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</a:rPr>
              <a:t>Apps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Popcorn</a:t>
            </a:r>
          </a:p>
          <a:p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0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Content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719402"/>
            <a:ext cx="3618867" cy="2943111"/>
          </a:xfrm>
        </p:spPr>
        <p:txBody>
          <a:bodyPr>
            <a:normAutofit/>
          </a:bodyPr>
          <a:lstStyle/>
          <a:p>
            <a:r>
              <a:rPr lang="en-US" i="1" dirty="0"/>
              <a:t>Today I will </a:t>
            </a:r>
            <a:r>
              <a:rPr lang="en-US" b="1" u="sng" dirty="0"/>
              <a:t>explore</a:t>
            </a:r>
            <a:r>
              <a:rPr lang="en-US" dirty="0"/>
              <a:t> </a:t>
            </a:r>
            <a:r>
              <a:rPr lang="en-US" b="1" dirty="0"/>
              <a:t>sheltered instruction techniques and strategies </a:t>
            </a:r>
            <a:r>
              <a:rPr lang="en-US" dirty="0"/>
              <a:t>to make content comprehensible for my </a:t>
            </a:r>
            <a:r>
              <a:rPr lang="en-US" dirty="0" smtClean="0"/>
              <a:t>English Learners.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7" y="673099"/>
            <a:ext cx="4270152" cy="576263"/>
          </a:xfrm>
        </p:spPr>
        <p:txBody>
          <a:bodyPr/>
          <a:lstStyle/>
          <a:p>
            <a:r>
              <a:rPr lang="en-US" sz="2800" dirty="0"/>
              <a:t>Language 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9271" y="1719402"/>
            <a:ext cx="3618869" cy="2628015"/>
          </a:xfrm>
        </p:spPr>
        <p:txBody>
          <a:bodyPr>
            <a:normAutofit/>
          </a:bodyPr>
          <a:lstStyle/>
          <a:p>
            <a:r>
              <a:rPr lang="en-US" i="1" dirty="0"/>
              <a:t>Today I will </a:t>
            </a:r>
            <a:r>
              <a:rPr lang="en-US" b="1" u="sng" dirty="0" smtClean="0"/>
              <a:t>share orally and in writing</a:t>
            </a:r>
            <a:r>
              <a:rPr lang="en-US" dirty="0" smtClean="0"/>
              <a:t> </a:t>
            </a:r>
            <a:r>
              <a:rPr lang="en-US" dirty="0"/>
              <a:t>different ideas on </a:t>
            </a:r>
            <a:r>
              <a:rPr lang="en-US" b="1" dirty="0"/>
              <a:t>how to implement sheltered instruction</a:t>
            </a:r>
            <a:r>
              <a:rPr lang="en-US" dirty="0"/>
              <a:t> strategies in the classroom.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0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academic vocabulary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0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908173" y="1616242"/>
            <a:ext cx="5486400" cy="426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dirty="0"/>
              <a:t>1. When you can complete this sentence in your mind, please stand up.</a:t>
            </a:r>
          </a:p>
          <a:p>
            <a:pPr marL="0" indent="0">
              <a:buFont typeface="Wingdings 3" charset="2"/>
              <a:buNone/>
            </a:pPr>
            <a:r>
              <a:rPr lang="en-US" sz="2800" b="1" i="1" dirty="0">
                <a:solidFill>
                  <a:srgbClr val="C00000"/>
                </a:solidFill>
              </a:rPr>
              <a:t>Academic vocabulary development is important for ALL students, but especially for ELLs, because</a:t>
            </a:r>
            <a:r>
              <a:rPr lang="en-US" sz="2800" b="1" i="1" dirty="0" smtClean="0">
                <a:solidFill>
                  <a:srgbClr val="C00000"/>
                </a:solidFill>
              </a:rPr>
              <a:t>…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C:\Documents and Settings\kchapa\Local Settings\Temporary Internet Files\Content.IE5\9JKJ0QWJ\MC900434389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8"/>
          <a:stretch/>
        </p:blipFill>
        <p:spPr bwMode="auto">
          <a:xfrm>
            <a:off x="0" y="549442"/>
            <a:ext cx="231688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915653" y="1920708"/>
            <a:ext cx="5562600" cy="43243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0"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	</a:t>
            </a:r>
          </a:p>
          <a:p>
            <a:pPr>
              <a:buFont typeface="Wingdings 2" charset="0"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	Carving is appropriate for most green and blue slopes and even some black slopes. However, if you try to carve through moguls, especially in packed powder or corn snow, you’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re going to face-plant.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Georgia" charset="0"/>
            </a:endParaRPr>
          </a:p>
        </p:txBody>
      </p:sp>
      <p:pic>
        <p:nvPicPr>
          <p:cNvPr id="3" name="Picture 2" descr="C:\Documents and Settings\kchapa\Local Settings\Temporary Internet Files\Content.IE5\9JKJ0QWJ\MC900434411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1"/>
          <a:stretch/>
        </p:blipFill>
        <p:spPr bwMode="auto">
          <a:xfrm>
            <a:off x="0" y="1034716"/>
            <a:ext cx="242146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3212432" y="1362655"/>
            <a:ext cx="4480978" cy="11161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What does this mean?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7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kchapa\Local Settings\Temporary Internet Files\Content.IE5\9JKJ0QWJ\MC900434411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1"/>
          <a:stretch/>
        </p:blipFill>
        <p:spPr bwMode="auto">
          <a:xfrm>
            <a:off x="0" y="1034716"/>
            <a:ext cx="242146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915653" y="1362655"/>
            <a:ext cx="5562600" cy="4882403"/>
            <a:chOff x="2915653" y="1362655"/>
            <a:chExt cx="5562600" cy="4882403"/>
          </a:xfrm>
        </p:grpSpPr>
        <p:sp>
          <p:nvSpPr>
            <p:cNvPr id="2" name="Content Placeholder 2"/>
            <p:cNvSpPr txBox="1">
              <a:spLocks/>
            </p:cNvSpPr>
            <p:nvPr/>
          </p:nvSpPr>
          <p:spPr>
            <a:xfrm>
              <a:off x="2915653" y="1920708"/>
              <a:ext cx="5562600" cy="432435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 2" charset="0"/>
                <a:buNone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 charset="0"/>
                </a:rPr>
                <a:t>	</a:t>
              </a:r>
            </a:p>
            <a:p>
              <a:pPr>
                <a:buFont typeface="Wingdings 2" charset="0"/>
                <a:buNone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 charset="0"/>
                </a:rPr>
                <a:t>	Carving is appropriate for most green and blue slopes and even some black slopes. However, if you try to carve through moguls, especially in packed powder or corn snow, you’</a:t>
              </a:r>
              <a:r>
                <a:rPr lang="en-US" altLang="ja-JP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 charset="0"/>
                </a:rPr>
                <a:t>re going to face-plant.</a:t>
              </a:r>
            </a:p>
            <a:p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endParaRPr>
            </a:p>
          </p:txBody>
        </p:sp>
        <p:sp>
          <p:nvSpPr>
            <p:cNvPr id="4" name="Title 4"/>
            <p:cNvSpPr txBox="1">
              <a:spLocks/>
            </p:cNvSpPr>
            <p:nvPr/>
          </p:nvSpPr>
          <p:spPr>
            <a:xfrm>
              <a:off x="3212432" y="1362655"/>
              <a:ext cx="4480978" cy="1116106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b="0" i="0" kern="1200">
                  <a:solidFill>
                    <a:schemeClr val="bg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dirty="0">
                  <a:solidFill>
                    <a:srgbClr val="C00000"/>
                  </a:solidFill>
                </a:rPr>
                <a:t>What does this mean?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96653" y="2478761"/>
              <a:ext cx="1118936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50043" y="2831688"/>
              <a:ext cx="930441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094748" y="3205128"/>
              <a:ext cx="930441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96653" y="3594867"/>
              <a:ext cx="798095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31732" y="3570291"/>
              <a:ext cx="1048752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96652" y="3998726"/>
              <a:ext cx="2141621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15262" y="3972266"/>
              <a:ext cx="1391653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00813" y="4374197"/>
              <a:ext cx="1418724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3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this help?</a:t>
            </a:r>
          </a:p>
        </p:txBody>
      </p:sp>
      <p:pic>
        <p:nvPicPr>
          <p:cNvPr id="3" name="Picture 4" descr="Great carve on a mountai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2" y="1153662"/>
            <a:ext cx="23622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876926" y="4110037"/>
            <a:ext cx="605990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i="1" dirty="0">
                <a:solidFill>
                  <a:srgbClr val="C00000"/>
                </a:solidFill>
                <a:latin typeface="Georgia" charset="0"/>
              </a:rPr>
              <a:t>These men are carving.                 </a:t>
            </a:r>
          </a:p>
        </p:txBody>
      </p:sp>
      <p:pic>
        <p:nvPicPr>
          <p:cNvPr id="5" name="Picture 7" descr="Ski Southeas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82" y="1153662"/>
            <a:ext cx="487045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this?</a:t>
            </a:r>
          </a:p>
        </p:txBody>
      </p:sp>
      <p:pic>
        <p:nvPicPr>
          <p:cNvPr id="3" name="Picture 4" descr="skiing down the green slope by joyryu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8" y="1422090"/>
            <a:ext cx="2644775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5" descr="Davos skiing slope by Niels displayed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638">
            <a:off x="3215991" y="1422090"/>
            <a:ext cx="2614612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7" descr="http://rds.yahoo.com/_ylt=A9G_bF.ja9BKRmYAIrKjzbkF/SIG=140mhql2v/EXP=1255259427/**http%3A/pictures.exploitz.com/Steep-black-diamond-slope-photo-Mammoth-Lakes--_srcgpx10001x13765x1b6987db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403" y="1422090"/>
            <a:ext cx="2628900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47700" y="3865886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Green Slope   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543300" y="3861124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Blue Slope  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15100" y="3865886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Black Slope   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69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ile:Encore at mt ell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81303"/>
            <a:ext cx="3276600" cy="3914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5" descr="Packed Powder by hefmercer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5275">
            <a:off x="4343224" y="1121639"/>
            <a:ext cx="39624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-76200" y="5355161"/>
            <a:ext cx="922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Moguls                           Packed Powder                          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3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pring corn goodness by snobo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74559"/>
            <a:ext cx="5101389" cy="3614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104148" y="5089358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Corn Snow                        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1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ele Wipe-Out by gr8jak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26" y="1110918"/>
            <a:ext cx="5045242" cy="3397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930316" y="5005137"/>
            <a:ext cx="429928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Face-plant                                   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4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42606" y="514352"/>
            <a:ext cx="8663068" cy="5828925"/>
            <a:chOff x="441817" y="514352"/>
            <a:chExt cx="8663068" cy="5828925"/>
          </a:xfrm>
        </p:grpSpPr>
        <p:sp>
          <p:nvSpPr>
            <p:cNvPr id="2" name="Content Placeholder 2"/>
            <p:cNvSpPr txBox="1">
              <a:spLocks/>
            </p:cNvSpPr>
            <p:nvPr/>
          </p:nvSpPr>
          <p:spPr>
            <a:xfrm>
              <a:off x="441817" y="1161677"/>
              <a:ext cx="8663068" cy="51816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dirty="0"/>
                <a:t>	</a:t>
              </a: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u="sng" dirty="0">
                  <a:solidFill>
                    <a:srgbClr val="C00000"/>
                  </a:solidFill>
                </a:rPr>
                <a:t>Carving</a:t>
              </a:r>
              <a:r>
                <a:rPr lang="en-US" sz="2400" dirty="0">
                  <a:solidFill>
                    <a:srgbClr val="2B4A5E"/>
                  </a:solidFill>
                </a:rPr>
                <a:t> is </a:t>
              </a:r>
              <a:r>
                <a:rPr lang="en-US" sz="2400" dirty="0">
                  <a:solidFill>
                    <a:srgbClr val="00B050"/>
                  </a:solidFill>
                </a:rPr>
                <a:t>appropriate</a:t>
              </a:r>
              <a:r>
                <a:rPr lang="en-US" sz="2400" dirty="0">
                  <a:solidFill>
                    <a:srgbClr val="2B4A5E"/>
                  </a:solidFill>
                </a:rPr>
                <a:t> for most </a:t>
              </a:r>
              <a:r>
                <a:rPr lang="en-US" sz="2400" u="sng" dirty="0">
                  <a:solidFill>
                    <a:srgbClr val="C00000"/>
                  </a:solidFill>
                </a:rPr>
                <a:t>green</a:t>
              </a:r>
              <a:r>
                <a:rPr lang="en-US" sz="2400" dirty="0">
                  <a:solidFill>
                    <a:srgbClr val="2B4A5E"/>
                  </a:solidFill>
                </a:rPr>
                <a:t> and </a:t>
              </a:r>
              <a:r>
                <a:rPr lang="en-US" sz="2400" u="sng" dirty="0">
                  <a:solidFill>
                    <a:srgbClr val="C00000"/>
                  </a:solidFill>
                </a:rPr>
                <a:t>blue slopes </a:t>
              </a: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dirty="0">
                  <a:solidFill>
                    <a:srgbClr val="2B4A5E"/>
                  </a:solidFill>
                </a:rPr>
                <a:t>and even some </a:t>
              </a:r>
              <a:r>
                <a:rPr lang="en-US" sz="2400" u="sng" dirty="0">
                  <a:solidFill>
                    <a:srgbClr val="C00000"/>
                  </a:solidFill>
                </a:rPr>
                <a:t>black slopes</a:t>
              </a:r>
              <a:r>
                <a:rPr lang="en-US" sz="2400" dirty="0">
                  <a:solidFill>
                    <a:srgbClr val="2B4A5E"/>
                  </a:solidFill>
                </a:rPr>
                <a:t>. However, if you try to </a:t>
              </a:r>
              <a:r>
                <a:rPr lang="en-US" sz="2400" u="sng" dirty="0">
                  <a:solidFill>
                    <a:srgbClr val="C00000"/>
                  </a:solidFill>
                </a:rPr>
                <a:t>carve</a:t>
              </a: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300" dirty="0">
                  <a:solidFill>
                    <a:srgbClr val="2B4A5E"/>
                  </a:solidFill>
                </a:rPr>
                <a:t>through </a:t>
              </a:r>
              <a:r>
                <a:rPr lang="en-US" sz="2300" u="sng" dirty="0">
                  <a:solidFill>
                    <a:srgbClr val="C00000"/>
                  </a:solidFill>
                </a:rPr>
                <a:t>moguls</a:t>
              </a:r>
              <a:r>
                <a:rPr lang="en-US" sz="2300" dirty="0">
                  <a:solidFill>
                    <a:srgbClr val="2B4A5E"/>
                  </a:solidFill>
                </a:rPr>
                <a:t>, </a:t>
              </a:r>
              <a:r>
                <a:rPr lang="en-US" sz="2300" dirty="0">
                  <a:solidFill>
                    <a:srgbClr val="00B050"/>
                  </a:solidFill>
                </a:rPr>
                <a:t>especially</a:t>
              </a:r>
              <a:r>
                <a:rPr lang="en-US" sz="2300" dirty="0">
                  <a:solidFill>
                    <a:srgbClr val="2B4A5E"/>
                  </a:solidFill>
                </a:rPr>
                <a:t> in </a:t>
              </a:r>
              <a:r>
                <a:rPr lang="en-US" sz="2300" u="sng" dirty="0">
                  <a:solidFill>
                    <a:srgbClr val="C00000"/>
                  </a:solidFill>
                </a:rPr>
                <a:t>packed powder</a:t>
              </a:r>
              <a:r>
                <a:rPr lang="en-US" sz="2300" dirty="0">
                  <a:solidFill>
                    <a:srgbClr val="C00000"/>
                  </a:solidFill>
                </a:rPr>
                <a:t> </a:t>
              </a:r>
              <a:r>
                <a:rPr lang="en-US" sz="2300" dirty="0">
                  <a:solidFill>
                    <a:srgbClr val="2B4A5E"/>
                  </a:solidFill>
                </a:rPr>
                <a:t>or </a:t>
              </a:r>
              <a:r>
                <a:rPr lang="en-US" sz="2300" u="sng" dirty="0">
                  <a:solidFill>
                    <a:srgbClr val="C00000"/>
                  </a:solidFill>
                </a:rPr>
                <a:t>corn snow</a:t>
              </a:r>
              <a:endParaRPr lang="en-US" sz="23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dirty="0">
                  <a:solidFill>
                    <a:srgbClr val="2B4A5E"/>
                  </a:solidFill>
                </a:rPr>
                <a:t>you’re going to </a:t>
              </a:r>
              <a:r>
                <a:rPr lang="en-US" sz="2400" u="sng" dirty="0">
                  <a:solidFill>
                    <a:srgbClr val="C00000"/>
                  </a:solidFill>
                </a:rPr>
                <a:t>face-plant</a:t>
              </a:r>
              <a:r>
                <a:rPr lang="en-US" sz="2400" dirty="0">
                  <a:solidFill>
                    <a:srgbClr val="2B4A5E"/>
                  </a:solidFill>
                </a:rPr>
                <a:t>.</a:t>
              </a:r>
            </a:p>
            <a:p>
              <a:pPr>
                <a:lnSpc>
                  <a:spcPct val="90000"/>
                </a:lnSpc>
                <a:defRPr/>
              </a:pPr>
              <a:endParaRPr lang="en-US" sz="2400" dirty="0"/>
            </a:p>
          </p:txBody>
        </p:sp>
        <p:pic>
          <p:nvPicPr>
            <p:cNvPr id="3" name="Picture 2" descr="Great carve on a mountain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976" y="514352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skiing down the green slope by joyryu.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463" y="646114"/>
              <a:ext cx="1247775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avos skiing slope by Niels displayed.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1785" y="666752"/>
              <a:ext cx="12065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http://rds.yahoo.com/_ylt=A9G_bF.ja9BKRmYAIrKjzbkF/SIG=140mhql2v/EXP=1255259427/**http%3A/pictures.exploitz.com/Steep-black-diamond-slope-photo-Mammoth-Lakes--_srcgpx10001x13765x1b6987db6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631" y="2116806"/>
              <a:ext cx="11430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Ski Southeast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788" y="2123156"/>
              <a:ext cx="1752600" cy="85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File:Encore at mt ellen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717" y="3440356"/>
              <a:ext cx="7651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Packed Powder by hefmercer.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2382" y="3456109"/>
              <a:ext cx="931862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Spring corn goodness by snoboy.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7915" y="3476747"/>
              <a:ext cx="1295400" cy="91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Tele Wipe-Out by gr8jake.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471" y="4830561"/>
              <a:ext cx="1295400" cy="87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2037620" y="1163179"/>
              <a:ext cx="1447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i="1" dirty="0" err="1">
                  <a:latin typeface="Georgia" charset="0"/>
                </a:rPr>
                <a:t>apropiado</a:t>
              </a:r>
              <a:endParaRPr lang="en-US" sz="1800" i="1" dirty="0">
                <a:latin typeface="Georgia" charset="0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2380249" y="3851391"/>
              <a:ext cx="17359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i="1" dirty="0" err="1">
                  <a:latin typeface="Georgia" charset="0"/>
                </a:rPr>
                <a:t>especialmente</a:t>
              </a:r>
              <a:endParaRPr lang="en-US" sz="1600" i="1" dirty="0">
                <a:latin typeface="Georgia" charset="0"/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698262" y="1581152"/>
              <a:ext cx="152400" cy="76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216926" y="4291840"/>
              <a:ext cx="152400" cy="76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2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Blah School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/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3018951"/>
              </p:ext>
            </p:extLst>
          </p:nvPr>
        </p:nvGraphicFramePr>
        <p:xfrm>
          <a:off x="4414837" y="1075734"/>
          <a:ext cx="4989512" cy="3819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84" y="1679770"/>
            <a:ext cx="4324350" cy="2611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6704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516024" cy="1600200"/>
          </a:xfrm>
        </p:spPr>
        <p:txBody>
          <a:bodyPr>
            <a:normAutofit/>
          </a:bodyPr>
          <a:lstStyle/>
          <a:p>
            <a:r>
              <a:rPr lang="en-US" sz="3600" dirty="0"/>
              <a:t>Vocabulary Gallery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34" y="838200"/>
            <a:ext cx="4594934" cy="4114799"/>
          </a:xfrm>
        </p:spPr>
        <p:txBody>
          <a:bodyPr>
            <a:noAutofit/>
          </a:bodyPr>
          <a:lstStyle/>
          <a:p>
            <a:r>
              <a:rPr lang="en-US" sz="2800" dirty="0"/>
              <a:t>Each table researches a different vocabulary strategy</a:t>
            </a:r>
          </a:p>
          <a:p>
            <a:r>
              <a:rPr lang="en-US" sz="2800" dirty="0"/>
              <a:t>Each team creates a poster explaining the activity</a:t>
            </a:r>
          </a:p>
          <a:p>
            <a:r>
              <a:rPr lang="en-US" sz="2800" dirty="0" smtClean="0"/>
              <a:t>Expert Gallery Walk!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897" y="1283368"/>
            <a:ext cx="2673657" cy="4114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Expert Gallery </a:t>
            </a:r>
            <a:r>
              <a:rPr lang="en-US" sz="2000" dirty="0"/>
              <a:t>Walk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8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3108" y="4796181"/>
            <a:ext cx="5043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4"/>
              </a:rPr>
              <a:t>https://www.flocabulary.com/vocabulary-mini-games</a:t>
            </a:r>
            <a:r>
              <a:rPr lang="en-US" sz="3200" dirty="0" smtClean="0">
                <a:hlinkClick r:id="rId4"/>
              </a:rPr>
              <a:t>/</a:t>
            </a:r>
            <a:endParaRPr lang="en-US" sz="3200" dirty="0" smtClean="0"/>
          </a:p>
          <a:p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4493899"/>
            <a:ext cx="1515412" cy="15154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8700" y="467532"/>
            <a:ext cx="7276892" cy="429348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Conversation Competition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Erase a Word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Vocab Shot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Circle Rotation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Mini Game Show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2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Guess My Word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That’s Sketchy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Categories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Newspaper Detective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Word Up Baseball</a:t>
            </a:r>
          </a:p>
          <a:p>
            <a:endParaRPr lang="en-US" sz="2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Free Tech tools for </a:t>
            </a:r>
            <a:r>
              <a:rPr lang="en-US" dirty="0" err="1" smtClean="0"/>
              <a:t>english</a:t>
            </a:r>
            <a:r>
              <a:rPr lang="en-US" dirty="0" smtClean="0"/>
              <a:t> learners</a:t>
            </a:r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1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6428" cy="1600200"/>
          </a:xfrm>
        </p:spPr>
        <p:txBody>
          <a:bodyPr/>
          <a:lstStyle/>
          <a:p>
            <a:pPr algn="ctr"/>
            <a:r>
              <a:rPr lang="en-US" dirty="0" err="1" smtClean="0"/>
              <a:t>www.mackinvia.com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69" y="1931301"/>
            <a:ext cx="4866290" cy="1946516"/>
          </a:xfrm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/>
          <a:lstStyle/>
          <a:p>
            <a:pPr algn="ctr"/>
            <a:r>
              <a:rPr lang="en-US" dirty="0" err="1" smtClean="0"/>
              <a:t>es.khanacademy.org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" b="-448"/>
          <a:stretch/>
        </p:blipFill>
        <p:spPr>
          <a:xfrm>
            <a:off x="762000" y="869320"/>
            <a:ext cx="7543800" cy="3519160"/>
          </a:xfrm>
        </p:spPr>
      </p:pic>
    </p:spTree>
    <p:extLst>
      <p:ext uri="{BB962C8B-B14F-4D97-AF65-F5344CB8AC3E}">
        <p14:creationId xmlns:p14="http://schemas.microsoft.com/office/powerpoint/2010/main" val="171856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Content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719402"/>
            <a:ext cx="3618867" cy="2943111"/>
          </a:xfrm>
        </p:spPr>
        <p:txBody>
          <a:bodyPr>
            <a:normAutofit/>
          </a:bodyPr>
          <a:lstStyle/>
          <a:p>
            <a:r>
              <a:rPr lang="en-US" i="1" dirty="0"/>
              <a:t>Today I </a:t>
            </a:r>
            <a:r>
              <a:rPr lang="en-US" b="1" u="sng" dirty="0"/>
              <a:t>explored</a:t>
            </a:r>
            <a:r>
              <a:rPr lang="en-US" dirty="0"/>
              <a:t> </a:t>
            </a:r>
            <a:r>
              <a:rPr lang="en-US" b="1" dirty="0"/>
              <a:t>sheltered instruction techniques and strategies </a:t>
            </a:r>
            <a:r>
              <a:rPr lang="en-US" dirty="0"/>
              <a:t>to make content comprehensible for my ELLs.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7" y="673099"/>
            <a:ext cx="4270152" cy="576263"/>
          </a:xfrm>
        </p:spPr>
        <p:txBody>
          <a:bodyPr/>
          <a:lstStyle/>
          <a:p>
            <a:r>
              <a:rPr lang="en-US" sz="2800" dirty="0"/>
              <a:t>Language 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9271" y="1719402"/>
            <a:ext cx="3618869" cy="2628015"/>
          </a:xfrm>
        </p:spPr>
        <p:txBody>
          <a:bodyPr>
            <a:normAutofit/>
          </a:bodyPr>
          <a:lstStyle/>
          <a:p>
            <a:r>
              <a:rPr lang="en-US" i="1" dirty="0"/>
              <a:t>Today I </a:t>
            </a:r>
            <a:r>
              <a:rPr lang="en-US" b="1" u="sng" dirty="0"/>
              <a:t>shared</a:t>
            </a:r>
            <a:r>
              <a:rPr lang="en-US" dirty="0"/>
              <a:t> different ideas on </a:t>
            </a:r>
            <a:r>
              <a:rPr lang="en-US" b="1" dirty="0"/>
              <a:t>how to implement sheltered instruction</a:t>
            </a:r>
            <a:r>
              <a:rPr lang="en-US" dirty="0"/>
              <a:t> strategies in my classroom.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1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443" y="1350433"/>
            <a:ext cx="4030133" cy="3886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 used to think</a:t>
            </a:r>
            <a:r>
              <a:rPr lang="mr-IN" sz="3600" dirty="0" smtClean="0"/>
              <a:t>…</a:t>
            </a:r>
            <a:endParaRPr lang="en-US" sz="3600" dirty="0"/>
          </a:p>
          <a:p>
            <a:r>
              <a:rPr lang="en-US" sz="3600" dirty="0" smtClean="0"/>
              <a:t>But now I know</a:t>
            </a:r>
            <a:r>
              <a:rPr lang="mr-IN" sz="3600" dirty="0" smtClean="0"/>
              <a:t>…</a:t>
            </a:r>
            <a:endParaRPr lang="en-US" sz="3600" dirty="0" smtClean="0"/>
          </a:p>
          <a:p>
            <a:endParaRPr lang="en-US" sz="36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38939"/>
            <a:ext cx="3770489" cy="2509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26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916" y="257939"/>
            <a:ext cx="7217846" cy="2677648"/>
          </a:xfrm>
        </p:spPr>
        <p:txBody>
          <a:bodyPr/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Mil gracias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749214" y="3500468"/>
            <a:ext cx="7606325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Karina E. Chapa, M.Ed.</a:t>
            </a:r>
          </a:p>
          <a:p>
            <a:r>
              <a:rPr lang="en-US" sz="2400" dirty="0"/>
              <a:t>Language Proficiency, </a:t>
            </a:r>
            <a:r>
              <a:rPr lang="en-US" sz="2400" dirty="0" err="1"/>
              <a:t>Biliteracy</a:t>
            </a:r>
            <a:r>
              <a:rPr lang="en-US" sz="2400" dirty="0"/>
              <a:t> and Cultural Diversity Director</a:t>
            </a:r>
          </a:p>
          <a:p>
            <a:r>
              <a:rPr lang="en-US" sz="2400" u="sng" dirty="0">
                <a:solidFill>
                  <a:srgbClr val="000000"/>
                </a:solidFill>
              </a:rPr>
              <a:t>kchapa@esc1.net</a:t>
            </a:r>
          </a:p>
          <a:p>
            <a:r>
              <a:rPr lang="en-US" sz="2400" dirty="0"/>
              <a:t>Facebook: Region One ESC Bilingual</a:t>
            </a:r>
          </a:p>
          <a:p>
            <a:r>
              <a:rPr lang="en-US" sz="2400" dirty="0"/>
              <a:t>Twitter @esc1bilingual @</a:t>
            </a:r>
            <a:r>
              <a:rPr lang="en-US" sz="2400" dirty="0" err="1"/>
              <a:t>bilingualpride</a:t>
            </a:r>
            <a:endParaRPr lang="en-US" sz="2400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7586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21" name="Text Box 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176337" y="2314575"/>
            <a:ext cx="6934200" cy="1446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defRPr/>
            </a:pPr>
            <a:r>
              <a:rPr lang="en-US" sz="4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But what if the </a:t>
            </a:r>
            <a:r>
              <a:rPr lang="en-US" sz="4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lessons were </a:t>
            </a:r>
            <a:r>
              <a:rPr lang="en-US" sz="4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in English?</a:t>
            </a:r>
            <a:endParaRPr lang="en-US" sz="3200" dirty="0">
              <a:latin typeface="Arial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532845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45" name="Text Box 13"/>
          <p:cNvSpPr txBox="1">
            <a:spLocks noChangeArrowheads="1"/>
          </p:cNvSpPr>
          <p:nvPr/>
        </p:nvSpPr>
        <p:spPr bwMode="auto">
          <a:xfrm>
            <a:off x="990600" y="2019300"/>
            <a:ext cx="7239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charset="0"/>
              </a:rPr>
              <a:t>If a function </a:t>
            </a:r>
            <a:r>
              <a:rPr lang="en-US" altLang="en-US" sz="2400" i="1">
                <a:latin typeface="Arial" charset="0"/>
              </a:rPr>
              <a:t>f</a:t>
            </a:r>
            <a:r>
              <a:rPr lang="en-US" altLang="en-US" sz="2400">
                <a:latin typeface="Arial" charset="0"/>
              </a:rPr>
              <a:t> is continuous on a closed interval [</a:t>
            </a:r>
            <a:r>
              <a:rPr lang="en-US" altLang="en-US" sz="2400" i="1">
                <a:latin typeface="Arial" charset="0"/>
              </a:rPr>
              <a:t>a</a:t>
            </a:r>
            <a:r>
              <a:rPr lang="en-US" altLang="en-US" sz="2400">
                <a:latin typeface="Arial" charset="0"/>
              </a:rPr>
              <a:t>,</a:t>
            </a:r>
            <a:r>
              <a:rPr lang="en-US" altLang="en-US" sz="2400" i="1">
                <a:latin typeface="Arial" charset="0"/>
              </a:rPr>
              <a:t>b</a:t>
            </a:r>
            <a:r>
              <a:rPr lang="en-US" altLang="en-US" sz="2400">
                <a:latin typeface="Arial" charset="0"/>
              </a:rPr>
              <a:t>] and differentiable on the open interval (</a:t>
            </a:r>
            <a:r>
              <a:rPr lang="en-US" altLang="en-US" sz="2400" i="1">
                <a:latin typeface="Arial" charset="0"/>
              </a:rPr>
              <a:t>a</a:t>
            </a:r>
            <a:r>
              <a:rPr lang="en-US" altLang="en-US" sz="2400">
                <a:latin typeface="Arial" charset="0"/>
              </a:rPr>
              <a:t>,</a:t>
            </a:r>
            <a:r>
              <a:rPr lang="en-US" altLang="en-US" sz="2400" i="1">
                <a:latin typeface="Arial" charset="0"/>
              </a:rPr>
              <a:t>b</a:t>
            </a:r>
            <a:r>
              <a:rPr lang="en-US" altLang="en-US" sz="2400">
                <a:latin typeface="Arial" charset="0"/>
              </a:rPr>
              <a:t>),  and </a:t>
            </a:r>
            <a:r>
              <a:rPr lang="en-US" altLang="en-US" sz="2400" i="1">
                <a:latin typeface="Arial" charset="0"/>
              </a:rPr>
              <a:t>f</a:t>
            </a:r>
            <a:r>
              <a:rPr lang="en-US" altLang="en-US" sz="2400">
                <a:latin typeface="Arial" charset="0"/>
              </a:rPr>
              <a:t>(</a:t>
            </a:r>
            <a:r>
              <a:rPr lang="en-US" altLang="en-US" sz="2400" i="1">
                <a:latin typeface="Arial" charset="0"/>
              </a:rPr>
              <a:t>a</a:t>
            </a:r>
            <a:r>
              <a:rPr lang="en-US" altLang="en-US" sz="2400">
                <a:latin typeface="Arial" charset="0"/>
              </a:rPr>
              <a:t>) = </a:t>
            </a:r>
            <a:r>
              <a:rPr lang="en-US" altLang="en-US" sz="2400" i="1">
                <a:latin typeface="Arial" charset="0"/>
              </a:rPr>
              <a:t>f</a:t>
            </a:r>
            <a:r>
              <a:rPr lang="en-US" altLang="en-US" sz="2400">
                <a:latin typeface="Arial" charset="0"/>
              </a:rPr>
              <a:t>(</a:t>
            </a:r>
            <a:r>
              <a:rPr lang="en-US" altLang="en-US" sz="2400" i="1">
                <a:latin typeface="Arial" charset="0"/>
              </a:rPr>
              <a:t>b</a:t>
            </a:r>
            <a:r>
              <a:rPr lang="en-US" altLang="en-US" sz="2400">
                <a:latin typeface="Arial" charset="0"/>
              </a:rPr>
              <a:t>) then there is some number </a:t>
            </a:r>
            <a:r>
              <a:rPr lang="en-US" altLang="en-US" sz="2400" i="1">
                <a:latin typeface="Arial" charset="0"/>
              </a:rPr>
              <a:t>c</a:t>
            </a:r>
            <a:r>
              <a:rPr lang="en-US" altLang="en-US" sz="2400">
                <a:latin typeface="Arial" charset="0"/>
              </a:rPr>
              <a:t> in the open interval (</a:t>
            </a:r>
            <a:r>
              <a:rPr lang="en-US" altLang="en-US" sz="2400" i="1">
                <a:latin typeface="Arial" charset="0"/>
              </a:rPr>
              <a:t>a</a:t>
            </a:r>
            <a:r>
              <a:rPr lang="en-US" altLang="en-US" sz="2400">
                <a:latin typeface="Arial" charset="0"/>
              </a:rPr>
              <a:t>,</a:t>
            </a:r>
            <a:r>
              <a:rPr lang="en-US" altLang="en-US" sz="2400" i="1">
                <a:latin typeface="Arial" charset="0"/>
              </a:rPr>
              <a:t>b</a:t>
            </a:r>
            <a:r>
              <a:rPr lang="en-US" altLang="en-US" sz="2400">
                <a:latin typeface="Arial" charset="0"/>
              </a:rPr>
              <a:t>) such that </a:t>
            </a:r>
            <a:r>
              <a:rPr lang="en-US" altLang="en-US" sz="2400" i="1">
                <a:latin typeface="Arial" charset="0"/>
              </a:rPr>
              <a:t>f</a:t>
            </a:r>
            <a:r>
              <a:rPr lang="en-US" altLang="en-US" sz="2400">
                <a:latin typeface="Arial" charset="0"/>
              </a:rPr>
              <a:t> '(</a:t>
            </a:r>
            <a:r>
              <a:rPr lang="en-US" altLang="en-US" sz="2400" i="1">
                <a:latin typeface="Arial" charset="0"/>
              </a:rPr>
              <a:t>c</a:t>
            </a:r>
            <a:r>
              <a:rPr lang="en-US" altLang="en-US" sz="2400">
                <a:latin typeface="Arial" charset="0"/>
              </a:rPr>
              <a:t>) = 0. </a:t>
            </a:r>
          </a:p>
        </p:txBody>
      </p:sp>
      <p:pic>
        <p:nvPicPr>
          <p:cNvPr id="172048" name="Picture 16" descr="C:\Documents and Settings\kchapa\Desktop\Karina\SIOP\Extra resources\300px-Rolle%27s_theore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95700"/>
            <a:ext cx="34290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49" name="Text Box 1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838200" y="890588"/>
            <a:ext cx="7315200" cy="671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Rolle’</a:t>
            </a:r>
            <a:r>
              <a:rPr lang="en-US" altLang="ja-JP" sz="3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Theorem</a:t>
            </a:r>
            <a:endParaRPr lang="en-US" altLang="en-US" dirty="0"/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5313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5" grpId="0" autoUpdateAnimBg="0"/>
      <p:bldP spid="17204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457200" y="2039933"/>
            <a:ext cx="82296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charset="0"/>
              </a:rPr>
              <a:t>W</a:t>
            </a:r>
            <a:r>
              <a:rPr lang="en-US" altLang="en-US" sz="2400">
                <a:latin typeface="Arial" charset="0"/>
              </a:rPr>
              <a:t>hen that April with his showers soote</a:t>
            </a:r>
            <a:r>
              <a:rPr lang="en-US" altLang="en-US" sz="2400" i="1">
                <a:latin typeface="Arial" charset="0"/>
              </a:rPr>
              <a:t>                                               </a:t>
            </a:r>
            <a:r>
              <a:rPr lang="en-US" altLang="en-US" sz="2400">
                <a:latin typeface="Arial" charset="0"/>
              </a:rPr>
              <a:t>The drought of March hath pierced to the root                                   And bathed every vein in such liquor                                                   Of which virtue engendered is the flower;                                      When Zephyrus eke with his sweete breath</a:t>
            </a:r>
            <a:r>
              <a:rPr lang="en-US" altLang="en-US" sz="2400" i="1">
                <a:latin typeface="Arial" charset="0"/>
              </a:rPr>
              <a:t>                                  </a:t>
            </a:r>
            <a:r>
              <a:rPr lang="en-US" altLang="en-US" sz="2400">
                <a:latin typeface="Arial" charset="0"/>
              </a:rPr>
              <a:t>Inspired hath in every holt and heath</a:t>
            </a:r>
            <a:r>
              <a:rPr lang="en-US" altLang="en-US" sz="2400" i="1">
                <a:latin typeface="Arial" charset="0"/>
              </a:rPr>
              <a:t>                                                </a:t>
            </a:r>
            <a:r>
              <a:rPr lang="en-US" altLang="en-US" sz="2400">
                <a:latin typeface="Arial" charset="0"/>
              </a:rPr>
              <a:t>The tender croppes, and the younge sun                                         Hath in the Ram his halfe course y-run. </a:t>
            </a:r>
          </a:p>
        </p:txBody>
      </p:sp>
      <p:sp>
        <p:nvSpPr>
          <p:cNvPr id="173073" name="Text Box 1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09600" y="1198558"/>
            <a:ext cx="8001000" cy="671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3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Canterbury Tales</a:t>
            </a: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7813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7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umbnail_IMG_37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64" y="219268"/>
            <a:ext cx="5767195" cy="5767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0394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7653</TotalTime>
  <Words>1769</Words>
  <Application>Microsoft Macintosh PowerPoint</Application>
  <PresentationFormat>On-screen Show (4:3)</PresentationFormat>
  <Paragraphs>323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2" baseType="lpstr">
      <vt:lpstr>Calibri</vt:lpstr>
      <vt:lpstr>Century Gothic</vt:lpstr>
      <vt:lpstr>Georgia</vt:lpstr>
      <vt:lpstr>Impact</vt:lpstr>
      <vt:lpstr>Mangal</vt:lpstr>
      <vt:lpstr>MS PGothic</vt:lpstr>
      <vt:lpstr>ＭＳ Ｐゴシック</vt:lpstr>
      <vt:lpstr>ＭＳ Ｐ明朝</vt:lpstr>
      <vt:lpstr>Times New Roman</vt:lpstr>
      <vt:lpstr>Verdana</vt:lpstr>
      <vt:lpstr>Wingdings</vt:lpstr>
      <vt:lpstr>Wingdings 2</vt:lpstr>
      <vt:lpstr>Wingdings 3</vt:lpstr>
      <vt:lpstr>Arial</vt:lpstr>
      <vt:lpstr>NewsPrint</vt:lpstr>
      <vt:lpstr>Sheltered Instruction WS# 90233</vt:lpstr>
      <vt:lpstr>Professional Learning Essential Agreements</vt:lpstr>
      <vt:lpstr>Sheltered instruction</vt:lpstr>
      <vt:lpstr>Session Objectives</vt:lpstr>
      <vt:lpstr>Blah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Jigsaw Reading ~ Padlet</vt:lpstr>
      <vt:lpstr>Jigsaw Reading Padlet</vt:lpstr>
      <vt:lpstr>Content and language objectives</vt:lpstr>
      <vt:lpstr>Anticipation Guide</vt:lpstr>
      <vt:lpstr>Round Table</vt:lpstr>
      <vt:lpstr>The What and the How</vt:lpstr>
      <vt:lpstr>Content Objective - Sample</vt:lpstr>
      <vt:lpstr>Let’s Connect!  Student Expectations  and Thinking Maps</vt:lpstr>
      <vt:lpstr>PowerPoint Presentation</vt:lpstr>
      <vt:lpstr>Content Objective - Sample</vt:lpstr>
      <vt:lpstr>Writing Content Objectives</vt:lpstr>
      <vt:lpstr>PowerPoint Presentation</vt:lpstr>
      <vt:lpstr>Language Objective - Sample</vt:lpstr>
      <vt:lpstr>Writing Language Objectives</vt:lpstr>
      <vt:lpstr>PowerPoint Presentation</vt:lpstr>
      <vt:lpstr>PowerPoint Presentation</vt:lpstr>
      <vt:lpstr>Key Points to Remember</vt:lpstr>
      <vt:lpstr>Speaking in complete sentences</vt:lpstr>
      <vt:lpstr>1-2-4-ALL</vt:lpstr>
      <vt:lpstr>Use of Complete Sentences</vt:lpstr>
      <vt:lpstr>Use of Complete Sentences</vt:lpstr>
      <vt:lpstr>Use of Complete Sentences</vt:lpstr>
      <vt:lpstr>Your Turn! Gallery Walk!</vt:lpstr>
      <vt:lpstr>RANDOMIZATION TECHNIQUES</vt:lpstr>
      <vt:lpstr>Randomization Techniques</vt:lpstr>
      <vt:lpstr>Randomization Techniques</vt:lpstr>
      <vt:lpstr>Randomization Techniques</vt:lpstr>
      <vt:lpstr>Developing academic vocabulary</vt:lpstr>
      <vt:lpstr>PowerPoint Presentation</vt:lpstr>
      <vt:lpstr>PowerPoint Presentation</vt:lpstr>
      <vt:lpstr>PowerPoint Presentation</vt:lpstr>
      <vt:lpstr>Would this help?</vt:lpstr>
      <vt:lpstr>How about this?</vt:lpstr>
      <vt:lpstr>PowerPoint Presentation</vt:lpstr>
      <vt:lpstr>PowerPoint Presentation</vt:lpstr>
      <vt:lpstr>PowerPoint Presentation</vt:lpstr>
      <vt:lpstr>PowerPoint Presentation</vt:lpstr>
      <vt:lpstr>Vocabulary Gallery</vt:lpstr>
      <vt:lpstr>PowerPoint Presentation</vt:lpstr>
      <vt:lpstr>Free Tech tools for english learners</vt:lpstr>
      <vt:lpstr>www.mackinvia.com</vt:lpstr>
      <vt:lpstr>es.khanacademy.org</vt:lpstr>
      <vt:lpstr>Session Objectives</vt:lpstr>
      <vt:lpstr>Exit Tickets</vt:lpstr>
      <vt:lpstr>Mil gracias</vt:lpstr>
    </vt:vector>
  </TitlesOfParts>
  <Company>Region One ESC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Leadership Academy</dc:title>
  <dc:creator>Karina Chapa</dc:creator>
  <cp:lastModifiedBy>Microsoft Office User</cp:lastModifiedBy>
  <cp:revision>159</cp:revision>
  <dcterms:created xsi:type="dcterms:W3CDTF">2016-11-01T01:49:00Z</dcterms:created>
  <dcterms:modified xsi:type="dcterms:W3CDTF">2018-08-15T00:13:28Z</dcterms:modified>
</cp:coreProperties>
</file>